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sldIdLst>
    <p:sldId id="256" r:id="rId2"/>
    <p:sldId id="257" r:id="rId3"/>
    <p:sldId id="258" r:id="rId4"/>
    <p:sldId id="259" r:id="rId5"/>
    <p:sldId id="262" r:id="rId6"/>
    <p:sldId id="260" r:id="rId7"/>
    <p:sldId id="261" r:id="rId8"/>
    <p:sldId id="263" r:id="rId9"/>
    <p:sldId id="264" r:id="rId10"/>
    <p:sldId id="265" r:id="rId11"/>
    <p:sldId id="266" r:id="rId12"/>
    <p:sldId id="267" r:id="rId13"/>
    <p:sldId id="268" r:id="rId14"/>
    <p:sldId id="269" r:id="rId15"/>
    <p:sldId id="270" r:id="rId16"/>
    <p:sldId id="278" r:id="rId17"/>
    <p:sldId id="272" r:id="rId18"/>
    <p:sldId id="273" r:id="rId19"/>
    <p:sldId id="274" r:id="rId20"/>
    <p:sldId id="279" r:id="rId21"/>
    <p:sldId id="280" r:id="rId22"/>
    <p:sldId id="275" r:id="rId23"/>
    <p:sldId id="276" r:id="rId24"/>
    <p:sldId id="277" r:id="rId25"/>
    <p:sldId id="281" r:id="rId26"/>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99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3" d="100"/>
          <a:sy n="63" d="100"/>
        </p:scale>
        <p:origin x="-726" y="-11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cxnSp>
        <p:nvCxnSpPr>
          <p:cNvPr id="4" name="Straight Connector 3"/>
          <p:cNvCxnSpPr/>
          <p:nvPr/>
        </p:nvCxnSpPr>
        <p:spPr>
          <a:xfrm>
            <a:off x="1463675" y="3549650"/>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p:nvCxnSpPr>
        <p:spPr>
          <a:xfrm>
            <a:off x="4708525" y="3549650"/>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6" name="Oval 5"/>
          <p:cNvSpPr/>
          <p:nvPr/>
        </p:nvSpPr>
        <p:spPr>
          <a:xfrm>
            <a:off x="4540250" y="3525838"/>
            <a:ext cx="46038" cy="46037"/>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anchor="ctr"/>
          <a:lstStyle/>
          <a:p>
            <a:pPr algn="ctr" fontAlgn="auto">
              <a:spcBef>
                <a:spcPts val="0"/>
              </a:spcBef>
              <a:spcAft>
                <a:spcPts val="0"/>
              </a:spcAft>
              <a:defRPr/>
            </a:pPr>
            <a:endParaRPr lang="en-US"/>
          </a:p>
        </p:txBody>
      </p:sp>
      <p:sp>
        <p:nvSpPr>
          <p:cNvPr id="9" name="Subtitle 8"/>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28" name="Title 27"/>
          <p:cNvSpPr>
            <a:spLocks noGrp="1"/>
          </p:cNvSpPr>
          <p:nvPr>
            <p:ph type="ctrTitle"/>
          </p:nvPr>
        </p:nvSpPr>
        <p:spPr>
          <a:xfrm>
            <a:off x="457200" y="1433732"/>
            <a:ext cx="8305800" cy="1981200"/>
          </a:xfrm>
          <a:ln w="6350" cap="rnd">
            <a:noFill/>
          </a:ln>
        </p:spPr>
        <p:txBody>
          <a:bodyPr>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lang="en-US" smtClean="0"/>
              <a:t>Click to edit Master title style</a:t>
            </a:r>
            <a:endParaRPr lang="en-US"/>
          </a:p>
        </p:txBody>
      </p:sp>
      <p:sp>
        <p:nvSpPr>
          <p:cNvPr id="7" name="Date Placeholder 14"/>
          <p:cNvSpPr>
            <a:spLocks noGrp="1"/>
          </p:cNvSpPr>
          <p:nvPr>
            <p:ph type="dt" sz="half" idx="10"/>
          </p:nvPr>
        </p:nvSpPr>
        <p:spPr/>
        <p:txBody>
          <a:bodyPr/>
          <a:lstStyle>
            <a:lvl1pPr>
              <a:defRPr/>
            </a:lvl1pPr>
          </a:lstStyle>
          <a:p>
            <a:pPr>
              <a:defRPr/>
            </a:pPr>
            <a:fld id="{E0498686-2EA2-4593-929F-4CD04A2AF92E}" type="datetimeFigureOut">
              <a:rPr lang="en-US"/>
              <a:pPr>
                <a:defRPr/>
              </a:pPr>
              <a:t>9/9/2009</a:t>
            </a:fld>
            <a:endParaRPr lang="en-US"/>
          </a:p>
        </p:txBody>
      </p:sp>
      <p:sp>
        <p:nvSpPr>
          <p:cNvPr id="8" name="Slide Number Placeholder 15"/>
          <p:cNvSpPr>
            <a:spLocks noGrp="1"/>
          </p:cNvSpPr>
          <p:nvPr>
            <p:ph type="sldNum" sz="quarter" idx="11"/>
          </p:nvPr>
        </p:nvSpPr>
        <p:spPr/>
        <p:txBody>
          <a:bodyPr/>
          <a:lstStyle>
            <a:lvl1pPr>
              <a:defRPr/>
            </a:lvl1pPr>
          </a:lstStyle>
          <a:p>
            <a:pPr>
              <a:defRPr/>
            </a:pPr>
            <a:fld id="{3A16A3FD-3558-44E2-A6A5-A49B98161395}" type="slidenum">
              <a:rPr lang="en-US"/>
              <a:pPr>
                <a:defRPr/>
              </a:pPr>
              <a:t>‹#›</a:t>
            </a:fld>
            <a:endParaRPr lang="en-US"/>
          </a:p>
        </p:txBody>
      </p:sp>
      <p:sp>
        <p:nvSpPr>
          <p:cNvPr id="10" name="Footer Placeholder 16"/>
          <p:cNvSpPr>
            <a:spLocks noGrp="1"/>
          </p:cNvSpPr>
          <p:nvPr>
            <p:ph type="ftr" sz="quarter" idx="12"/>
          </p:nvPr>
        </p:nvSpPr>
        <p:spPr/>
        <p:txBody>
          <a:bodyPr/>
          <a:lstStyle>
            <a:lvl1pPr>
              <a:defRPr/>
            </a:lvl1pPr>
          </a:lstStyle>
          <a:p>
            <a:pPr>
              <a:defRPr/>
            </a:pP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23"/>
          <p:cNvSpPr>
            <a:spLocks noGrp="1"/>
          </p:cNvSpPr>
          <p:nvPr>
            <p:ph type="dt" sz="half" idx="10"/>
          </p:nvPr>
        </p:nvSpPr>
        <p:spPr/>
        <p:txBody>
          <a:bodyPr/>
          <a:lstStyle>
            <a:lvl1pPr>
              <a:defRPr/>
            </a:lvl1pPr>
          </a:lstStyle>
          <a:p>
            <a:pPr>
              <a:defRPr/>
            </a:pPr>
            <a:fld id="{38E8D9EF-DCA0-4ADD-A1FD-FE360547E712}" type="datetimeFigureOut">
              <a:rPr lang="en-US"/>
              <a:pPr>
                <a:defRPr/>
              </a:pPr>
              <a:t>9/9/2009</a:t>
            </a:fld>
            <a:endParaRPr lang="en-US"/>
          </a:p>
        </p:txBody>
      </p:sp>
      <p:sp>
        <p:nvSpPr>
          <p:cNvPr id="5" name="Footer Placeholder 9"/>
          <p:cNvSpPr>
            <a:spLocks noGrp="1"/>
          </p:cNvSpPr>
          <p:nvPr>
            <p:ph type="ftr" sz="quarter" idx="11"/>
          </p:nvPr>
        </p:nvSpPr>
        <p:spPr/>
        <p:txBody>
          <a:bodyPr/>
          <a:lstStyle>
            <a:lvl1pPr>
              <a:defRPr/>
            </a:lvl1pPr>
          </a:lstStyle>
          <a:p>
            <a:pPr>
              <a:defRPr/>
            </a:pPr>
            <a:endParaRPr lang="en-US"/>
          </a:p>
        </p:txBody>
      </p:sp>
      <p:sp>
        <p:nvSpPr>
          <p:cNvPr id="6" name="Slide Number Placeholder 21"/>
          <p:cNvSpPr>
            <a:spLocks noGrp="1"/>
          </p:cNvSpPr>
          <p:nvPr>
            <p:ph type="sldNum" sz="quarter" idx="12"/>
          </p:nvPr>
        </p:nvSpPr>
        <p:spPr/>
        <p:txBody>
          <a:bodyPr/>
          <a:lstStyle>
            <a:lvl1pPr>
              <a:defRPr/>
            </a:lvl1pPr>
          </a:lstStyle>
          <a:p>
            <a:pPr>
              <a:defRPr/>
            </a:pPr>
            <a:fld id="{BF1A8E16-53AA-41E2-82CE-B5C8BE010378}"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23"/>
          <p:cNvSpPr>
            <a:spLocks noGrp="1"/>
          </p:cNvSpPr>
          <p:nvPr>
            <p:ph type="dt" sz="half" idx="10"/>
          </p:nvPr>
        </p:nvSpPr>
        <p:spPr/>
        <p:txBody>
          <a:bodyPr/>
          <a:lstStyle>
            <a:lvl1pPr>
              <a:defRPr/>
            </a:lvl1pPr>
          </a:lstStyle>
          <a:p>
            <a:pPr>
              <a:defRPr/>
            </a:pPr>
            <a:fld id="{84C66EB0-26A2-4DEF-95B8-5EF255F43251}" type="datetimeFigureOut">
              <a:rPr lang="en-US"/>
              <a:pPr>
                <a:defRPr/>
              </a:pPr>
              <a:t>9/9/2009</a:t>
            </a:fld>
            <a:endParaRPr lang="en-US"/>
          </a:p>
        </p:txBody>
      </p:sp>
      <p:sp>
        <p:nvSpPr>
          <p:cNvPr id="5" name="Footer Placeholder 9"/>
          <p:cNvSpPr>
            <a:spLocks noGrp="1"/>
          </p:cNvSpPr>
          <p:nvPr>
            <p:ph type="ftr" sz="quarter" idx="11"/>
          </p:nvPr>
        </p:nvSpPr>
        <p:spPr/>
        <p:txBody>
          <a:bodyPr/>
          <a:lstStyle>
            <a:lvl1pPr>
              <a:defRPr/>
            </a:lvl1pPr>
          </a:lstStyle>
          <a:p>
            <a:pPr>
              <a:defRPr/>
            </a:pPr>
            <a:endParaRPr lang="en-US"/>
          </a:p>
        </p:txBody>
      </p:sp>
      <p:sp>
        <p:nvSpPr>
          <p:cNvPr id="6" name="Slide Number Placeholder 21"/>
          <p:cNvSpPr>
            <a:spLocks noGrp="1"/>
          </p:cNvSpPr>
          <p:nvPr>
            <p:ph type="sldNum" sz="quarter" idx="12"/>
          </p:nvPr>
        </p:nvSpPr>
        <p:spPr/>
        <p:txBody>
          <a:bodyPr/>
          <a:lstStyle>
            <a:lvl1pPr>
              <a:defRPr/>
            </a:lvl1pPr>
          </a:lstStyle>
          <a:p>
            <a:pPr>
              <a:defRPr/>
            </a:pPr>
            <a:fld id="{BD8E5DE7-DAD8-4AE3-8C99-CD422E6D800D}"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9" name="Content Placeholder 8"/>
          <p:cNvSpPr>
            <a:spLocks noGrp="1"/>
          </p:cNvSpPr>
          <p:nvPr>
            <p:ph idx="1"/>
          </p:nvPr>
        </p:nvSpPr>
        <p:spPr>
          <a:xfrm>
            <a:off x="457200" y="1524000"/>
            <a:ext cx="822960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7" name="Title 16"/>
          <p:cNvSpPr>
            <a:spLocks noGrp="1"/>
          </p:cNvSpPr>
          <p:nvPr>
            <p:ph type="title"/>
          </p:nvPr>
        </p:nvSpPr>
        <p:spPr/>
        <p:txBody>
          <a:bodyPr rtlCol="0"/>
          <a:lstStyle/>
          <a:p>
            <a:r>
              <a:rPr lang="en-US" smtClean="0"/>
              <a:t>Click to edit Master title style</a:t>
            </a:r>
            <a:endParaRPr lang="en-US"/>
          </a:p>
        </p:txBody>
      </p:sp>
      <p:sp>
        <p:nvSpPr>
          <p:cNvPr id="4" name="Date Placeholder 23"/>
          <p:cNvSpPr>
            <a:spLocks noGrp="1"/>
          </p:cNvSpPr>
          <p:nvPr>
            <p:ph type="dt" sz="half" idx="10"/>
          </p:nvPr>
        </p:nvSpPr>
        <p:spPr/>
        <p:txBody>
          <a:bodyPr/>
          <a:lstStyle>
            <a:lvl1pPr>
              <a:defRPr/>
            </a:lvl1pPr>
          </a:lstStyle>
          <a:p>
            <a:pPr>
              <a:defRPr/>
            </a:pPr>
            <a:fld id="{06EAD320-5262-4BB9-937E-95A8E4D42F6A}" type="datetimeFigureOut">
              <a:rPr lang="en-US"/>
              <a:pPr>
                <a:defRPr/>
              </a:pPr>
              <a:t>9/9/2009</a:t>
            </a:fld>
            <a:endParaRPr lang="en-US"/>
          </a:p>
        </p:txBody>
      </p:sp>
      <p:sp>
        <p:nvSpPr>
          <p:cNvPr id="5" name="Footer Placeholder 9"/>
          <p:cNvSpPr>
            <a:spLocks noGrp="1"/>
          </p:cNvSpPr>
          <p:nvPr>
            <p:ph type="ftr" sz="quarter" idx="11"/>
          </p:nvPr>
        </p:nvSpPr>
        <p:spPr/>
        <p:txBody>
          <a:bodyPr/>
          <a:lstStyle>
            <a:lvl1pPr>
              <a:defRPr/>
            </a:lvl1pPr>
          </a:lstStyle>
          <a:p>
            <a:pPr>
              <a:defRPr/>
            </a:pPr>
            <a:endParaRPr lang="en-US"/>
          </a:p>
        </p:txBody>
      </p:sp>
      <p:sp>
        <p:nvSpPr>
          <p:cNvPr id="6" name="Slide Number Placeholder 21"/>
          <p:cNvSpPr>
            <a:spLocks noGrp="1"/>
          </p:cNvSpPr>
          <p:nvPr>
            <p:ph type="sldNum" sz="quarter" idx="12"/>
          </p:nvPr>
        </p:nvSpPr>
        <p:spPr/>
        <p:txBody>
          <a:bodyPr/>
          <a:lstStyle>
            <a:lvl1pPr>
              <a:defRPr/>
            </a:lvl1pPr>
          </a:lstStyle>
          <a:p>
            <a:pPr>
              <a:defRPr/>
            </a:pPr>
            <a:fld id="{AB1D985F-A81A-4D47-903E-A3CC0AA3BA7E}"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cxnSp>
        <p:nvCxnSpPr>
          <p:cNvPr id="4" name="Straight Connector 3"/>
          <p:cNvCxnSpPr/>
          <p:nvPr/>
        </p:nvCxnSpPr>
        <p:spPr>
          <a:xfrm>
            <a:off x="685800" y="4916488"/>
            <a:ext cx="7924800" cy="4762"/>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685800" y="3505200"/>
            <a:ext cx="79248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lang="en-US" smtClean="0"/>
              <a:t>Click to edit Master title style</a:t>
            </a:r>
            <a:endParaRPr lang="en-US"/>
          </a:p>
        </p:txBody>
      </p:sp>
      <p:sp>
        <p:nvSpPr>
          <p:cNvPr id="3" name="Text Placeholder 2"/>
          <p:cNvSpPr>
            <a:spLocks noGrp="1"/>
          </p:cNvSpPr>
          <p:nvPr>
            <p:ph type="body" idx="1"/>
          </p:nvPr>
        </p:nvSpPr>
        <p:spPr>
          <a:xfrm>
            <a:off x="685800" y="4958864"/>
            <a:ext cx="7924800" cy="984736"/>
          </a:xfrm>
        </p:spPr>
        <p:txBody>
          <a:bodyPr/>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52F234B2-7C20-4E4F-9B72-21115B00D852}" type="datetimeFigureOut">
              <a:rPr lang="en-US"/>
              <a:pPr>
                <a:defRPr/>
              </a:pPr>
              <a:t>9/9/2009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E35B87D1-72C9-462A-A592-078E9DCCC1AB}"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11" name="Content Placeholder 10"/>
          <p:cNvSpPr>
            <a:spLocks noGrp="1"/>
          </p:cNvSpPr>
          <p:nvPr>
            <p:ph sz="half" idx="1"/>
          </p:nvPr>
        </p:nvSpPr>
        <p:spPr>
          <a:xfrm>
            <a:off x="457200" y="1524000"/>
            <a:ext cx="4059936"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Content Placeholder 12"/>
          <p:cNvSpPr>
            <a:spLocks noGrp="1"/>
          </p:cNvSpPr>
          <p:nvPr>
            <p:ph sz="half" idx="2"/>
          </p:nvPr>
        </p:nvSpPr>
        <p:spPr>
          <a:xfrm>
            <a:off x="4648200" y="1524000"/>
            <a:ext cx="4059936"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23"/>
          <p:cNvSpPr>
            <a:spLocks noGrp="1"/>
          </p:cNvSpPr>
          <p:nvPr>
            <p:ph type="dt" sz="half" idx="10"/>
          </p:nvPr>
        </p:nvSpPr>
        <p:spPr/>
        <p:txBody>
          <a:bodyPr/>
          <a:lstStyle>
            <a:lvl1pPr>
              <a:defRPr/>
            </a:lvl1pPr>
          </a:lstStyle>
          <a:p>
            <a:pPr>
              <a:defRPr/>
            </a:pPr>
            <a:fld id="{3EA8F343-9BDA-49C1-9573-D1C7C9A6279F}" type="datetimeFigureOut">
              <a:rPr lang="en-US"/>
              <a:pPr>
                <a:defRPr/>
              </a:pPr>
              <a:t>9/9/2009</a:t>
            </a:fld>
            <a:endParaRPr lang="en-US"/>
          </a:p>
        </p:txBody>
      </p:sp>
      <p:sp>
        <p:nvSpPr>
          <p:cNvPr id="6" name="Footer Placeholder 9"/>
          <p:cNvSpPr>
            <a:spLocks noGrp="1"/>
          </p:cNvSpPr>
          <p:nvPr>
            <p:ph type="ftr" sz="quarter" idx="11"/>
          </p:nvPr>
        </p:nvSpPr>
        <p:spPr/>
        <p:txBody>
          <a:bodyPr/>
          <a:lstStyle>
            <a:lvl1pPr>
              <a:defRPr/>
            </a:lvl1pPr>
          </a:lstStyle>
          <a:p>
            <a:pPr>
              <a:defRPr/>
            </a:pPr>
            <a:endParaRPr lang="en-US"/>
          </a:p>
        </p:txBody>
      </p:sp>
      <p:sp>
        <p:nvSpPr>
          <p:cNvPr id="7" name="Slide Number Placeholder 21"/>
          <p:cNvSpPr>
            <a:spLocks noGrp="1"/>
          </p:cNvSpPr>
          <p:nvPr>
            <p:ph type="sldNum" sz="quarter" idx="12"/>
          </p:nvPr>
        </p:nvSpPr>
        <p:spPr/>
        <p:txBody>
          <a:bodyPr/>
          <a:lstStyle>
            <a:lvl1pPr>
              <a:defRPr/>
            </a:lvl1pPr>
          </a:lstStyle>
          <a:p>
            <a:pPr>
              <a:defRPr/>
            </a:pPr>
            <a:fld id="{51238B9A-ADB7-41FA-8650-50B04BD50163}"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cxnSp>
        <p:nvCxnSpPr>
          <p:cNvPr id="7" name="Straight Connector 6"/>
          <p:cNvCxnSpPr/>
          <p:nvPr/>
        </p:nvCxnSpPr>
        <p:spPr>
          <a:xfrm>
            <a:off x="563563" y="2179638"/>
            <a:ext cx="3748087" cy="1587"/>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4754563" y="2179638"/>
            <a:ext cx="3749675" cy="1587"/>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3" name="Text Placeholder 2"/>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32" name="Content Placeholder 31"/>
          <p:cNvSpPr>
            <a:spLocks noGrp="1"/>
          </p:cNvSpPr>
          <p:nvPr>
            <p:ph sz="half" idx="2"/>
          </p:nvPr>
        </p:nvSpPr>
        <p:spPr>
          <a:xfrm>
            <a:off x="457200" y="2201896"/>
            <a:ext cx="4038600" cy="391363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4" name="Content Placeholder 33"/>
          <p:cNvSpPr>
            <a:spLocks noGrp="1"/>
          </p:cNvSpPr>
          <p:nvPr>
            <p:ph sz="quarter" idx="4"/>
          </p:nvPr>
        </p:nvSpPr>
        <p:spPr>
          <a:xfrm>
            <a:off x="4649788" y="2201896"/>
            <a:ext cx="4038600" cy="391363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 name="Title 1"/>
          <p:cNvSpPr>
            <a:spLocks noGrp="1"/>
          </p:cNvSpPr>
          <p:nvPr>
            <p:ph type="title"/>
          </p:nvPr>
        </p:nvSpPr>
        <p:spPr>
          <a:xfrm>
            <a:off x="457200" y="155448"/>
            <a:ext cx="8229600" cy="1143000"/>
          </a:xfrm>
        </p:spPr>
        <p:txBody>
          <a:bodyPr/>
          <a:lstStyle>
            <a:lvl1pPr>
              <a:defRPr/>
            </a:lvl1pPr>
          </a:lstStyle>
          <a:p>
            <a:r>
              <a:rPr lang="en-US" smtClean="0"/>
              <a:t>Click to edit Master title style</a:t>
            </a:r>
            <a:endParaRPr lang="en-US"/>
          </a:p>
        </p:txBody>
      </p:sp>
      <p:sp>
        <p:nvSpPr>
          <p:cNvPr id="12" name="Text Placeholder 11"/>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9" name="Slide Number Placeholder 8"/>
          <p:cNvSpPr>
            <a:spLocks noGrp="1"/>
          </p:cNvSpPr>
          <p:nvPr>
            <p:ph type="sldNum" sz="quarter" idx="10"/>
          </p:nvPr>
        </p:nvSpPr>
        <p:spPr/>
        <p:txBody>
          <a:bodyPr/>
          <a:lstStyle>
            <a:lvl1pPr>
              <a:defRPr/>
            </a:lvl1pPr>
          </a:lstStyle>
          <a:p>
            <a:pPr>
              <a:defRPr/>
            </a:pPr>
            <a:fld id="{13B904EE-AD05-48F2-87BD-8983E7EC4831}" type="slidenum">
              <a:rPr lang="en-US"/>
              <a:pPr>
                <a:defRPr/>
              </a:pPr>
              <a:t>‹#›</a:t>
            </a:fld>
            <a:endParaRPr lang="en-US"/>
          </a:p>
        </p:txBody>
      </p:sp>
      <p:sp>
        <p:nvSpPr>
          <p:cNvPr id="10" name="Footer Placeholder 7"/>
          <p:cNvSpPr>
            <a:spLocks noGrp="1"/>
          </p:cNvSpPr>
          <p:nvPr>
            <p:ph type="ftr" sz="quarter" idx="11"/>
          </p:nvPr>
        </p:nvSpPr>
        <p:spPr/>
        <p:txBody>
          <a:bodyPr/>
          <a:lstStyle>
            <a:lvl1pPr>
              <a:defRPr/>
            </a:lvl1pPr>
          </a:lstStyle>
          <a:p>
            <a:pPr>
              <a:defRPr/>
            </a:pPr>
            <a:endParaRPr lang="en-US"/>
          </a:p>
        </p:txBody>
      </p:sp>
      <p:sp>
        <p:nvSpPr>
          <p:cNvPr id="11" name="Date Placeholder 6"/>
          <p:cNvSpPr>
            <a:spLocks noGrp="1"/>
          </p:cNvSpPr>
          <p:nvPr>
            <p:ph type="dt" sz="half" idx="12"/>
          </p:nvPr>
        </p:nvSpPr>
        <p:spPr/>
        <p:txBody>
          <a:bodyPr/>
          <a:lstStyle>
            <a:lvl1pPr>
              <a:defRPr/>
            </a:lvl1pPr>
          </a:lstStyle>
          <a:p>
            <a:pPr>
              <a:defRPr/>
            </a:pPr>
            <a:fld id="{F18C2A69-5E3A-47F4-B035-568E222DEAF2}" type="datetimeFigureOut">
              <a:rPr lang="en-US"/>
              <a:pPr>
                <a:defRPr/>
              </a:pPr>
              <a:t>9/9/2009</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3"/>
          <p:cNvSpPr>
            <a:spLocks noGrp="1"/>
          </p:cNvSpPr>
          <p:nvPr>
            <p:ph type="dt" sz="half" idx="10"/>
          </p:nvPr>
        </p:nvSpPr>
        <p:spPr/>
        <p:txBody>
          <a:bodyPr/>
          <a:lstStyle>
            <a:lvl1pPr>
              <a:defRPr/>
            </a:lvl1pPr>
          </a:lstStyle>
          <a:p>
            <a:pPr>
              <a:defRPr/>
            </a:pPr>
            <a:fld id="{BF584EA7-FE02-4028-8EA9-8CC7D511F145}" type="datetimeFigureOut">
              <a:rPr lang="en-US"/>
              <a:pPr>
                <a:defRPr/>
              </a:pPr>
              <a:t>9/9/2009</a:t>
            </a:fld>
            <a:endParaRPr lang="en-US"/>
          </a:p>
        </p:txBody>
      </p:sp>
      <p:sp>
        <p:nvSpPr>
          <p:cNvPr id="4" name="Footer Placeholder 9"/>
          <p:cNvSpPr>
            <a:spLocks noGrp="1"/>
          </p:cNvSpPr>
          <p:nvPr>
            <p:ph type="ftr" sz="quarter" idx="11"/>
          </p:nvPr>
        </p:nvSpPr>
        <p:spPr/>
        <p:txBody>
          <a:bodyPr/>
          <a:lstStyle>
            <a:lvl1pPr>
              <a:defRPr/>
            </a:lvl1pPr>
          </a:lstStyle>
          <a:p>
            <a:pPr>
              <a:defRPr/>
            </a:pPr>
            <a:endParaRPr lang="en-US"/>
          </a:p>
        </p:txBody>
      </p:sp>
      <p:sp>
        <p:nvSpPr>
          <p:cNvPr id="5" name="Slide Number Placeholder 21"/>
          <p:cNvSpPr>
            <a:spLocks noGrp="1"/>
          </p:cNvSpPr>
          <p:nvPr>
            <p:ph type="sldNum" sz="quarter" idx="12"/>
          </p:nvPr>
        </p:nvSpPr>
        <p:spPr/>
        <p:txBody>
          <a:bodyPr/>
          <a:lstStyle>
            <a:lvl1pPr>
              <a:defRPr/>
            </a:lvl1pPr>
          </a:lstStyle>
          <a:p>
            <a:pPr>
              <a:defRPr/>
            </a:pPr>
            <a:fld id="{FB1BC705-2103-413B-B5EB-BB33F6FA2A0F}"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23"/>
          <p:cNvSpPr>
            <a:spLocks noGrp="1"/>
          </p:cNvSpPr>
          <p:nvPr>
            <p:ph type="dt" sz="half" idx="10"/>
          </p:nvPr>
        </p:nvSpPr>
        <p:spPr/>
        <p:txBody>
          <a:bodyPr/>
          <a:lstStyle>
            <a:lvl1pPr>
              <a:defRPr/>
            </a:lvl1pPr>
          </a:lstStyle>
          <a:p>
            <a:pPr>
              <a:defRPr/>
            </a:pPr>
            <a:fld id="{79A5038A-72B9-469A-B7FD-A5F066807624}" type="datetimeFigureOut">
              <a:rPr lang="en-US"/>
              <a:pPr>
                <a:defRPr/>
              </a:pPr>
              <a:t>9/9/2009</a:t>
            </a:fld>
            <a:endParaRPr lang="en-US"/>
          </a:p>
        </p:txBody>
      </p:sp>
      <p:sp>
        <p:nvSpPr>
          <p:cNvPr id="3" name="Footer Placeholder 9"/>
          <p:cNvSpPr>
            <a:spLocks noGrp="1"/>
          </p:cNvSpPr>
          <p:nvPr>
            <p:ph type="ftr" sz="quarter" idx="11"/>
          </p:nvPr>
        </p:nvSpPr>
        <p:spPr/>
        <p:txBody>
          <a:bodyPr/>
          <a:lstStyle>
            <a:lvl1pPr>
              <a:defRPr/>
            </a:lvl1pPr>
          </a:lstStyle>
          <a:p>
            <a:pPr>
              <a:defRPr/>
            </a:pPr>
            <a:endParaRPr lang="en-US"/>
          </a:p>
        </p:txBody>
      </p:sp>
      <p:sp>
        <p:nvSpPr>
          <p:cNvPr id="4" name="Slide Number Placeholder 21"/>
          <p:cNvSpPr>
            <a:spLocks noGrp="1"/>
          </p:cNvSpPr>
          <p:nvPr>
            <p:ph type="sldNum" sz="quarter" idx="12"/>
          </p:nvPr>
        </p:nvSpPr>
        <p:spPr/>
        <p:txBody>
          <a:bodyPr/>
          <a:lstStyle>
            <a:lvl1pPr>
              <a:defRPr/>
            </a:lvl1pPr>
          </a:lstStyle>
          <a:p>
            <a:pPr>
              <a:defRPr/>
            </a:pPr>
            <a:fld id="{60A6076A-E9C6-4640-8648-1E6F47A8E59D}"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9" name="Content Placeholder 28"/>
          <p:cNvSpPr>
            <a:spLocks noGrp="1"/>
          </p:cNvSpPr>
          <p:nvPr>
            <p:ph sz="quarter" idx="1"/>
          </p:nvPr>
        </p:nvSpPr>
        <p:spPr>
          <a:xfrm>
            <a:off x="457200" y="457200"/>
            <a:ext cx="6248400" cy="5715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Text Placeholder 2"/>
          <p:cNvSpPr>
            <a:spLocks noGrp="1"/>
          </p:cNvSpPr>
          <p:nvPr>
            <p:ph type="body" idx="2"/>
          </p:nvPr>
        </p:nvSpPr>
        <p:spPr>
          <a:xfrm>
            <a:off x="6781800" y="1600200"/>
            <a:ext cx="1984248" cy="3733800"/>
          </a:xfrm>
        </p:spPr>
        <p:txBody>
          <a:bodyPr/>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a:r>
              <a:rPr lang="en-US" smtClean="0"/>
              <a:t>Click to edit Master text styles</a:t>
            </a:r>
          </a:p>
        </p:txBody>
      </p:sp>
      <p:sp>
        <p:nvSpPr>
          <p:cNvPr id="31" name="Title 30"/>
          <p:cNvSpPr>
            <a:spLocks noGrp="1"/>
          </p:cNvSpPr>
          <p:nvPr>
            <p:ph type="title"/>
          </p:nvPr>
        </p:nvSpPr>
        <p:spPr>
          <a:xfrm>
            <a:off x="6781800" y="457200"/>
            <a:ext cx="1981200" cy="1066800"/>
          </a:xfrm>
        </p:spPr>
        <p:txBody>
          <a:bodyPr lIns="91440" tIns="91440"/>
          <a:lstStyle>
            <a:lvl1pPr algn="l">
              <a:buNone/>
              <a:defRPr sz="1800" b="1" spc="-50" baseline="0">
                <a:ln w="3175">
                  <a:noFill/>
                </a:ln>
                <a:solidFill>
                  <a:schemeClr val="tx2"/>
                </a:solidFill>
                <a:effectLst/>
                <a:latin typeface="+mn-lt"/>
                <a:ea typeface="+mn-ea"/>
                <a:cs typeface="+mn-cs"/>
              </a:defRPr>
            </a:lvl1pPr>
          </a:lstStyle>
          <a:p>
            <a:r>
              <a:rPr lang="en-US" smtClean="0"/>
              <a:t>Click to edit Master title style</a:t>
            </a:r>
            <a:endParaRPr lang="en-US"/>
          </a:p>
        </p:txBody>
      </p:sp>
      <p:sp>
        <p:nvSpPr>
          <p:cNvPr id="5" name="Date Placeholder 7"/>
          <p:cNvSpPr>
            <a:spLocks noGrp="1"/>
          </p:cNvSpPr>
          <p:nvPr>
            <p:ph type="dt" sz="half" idx="10"/>
          </p:nvPr>
        </p:nvSpPr>
        <p:spPr/>
        <p:txBody>
          <a:bodyPr/>
          <a:lstStyle>
            <a:lvl1pPr>
              <a:defRPr/>
            </a:lvl1pPr>
          </a:lstStyle>
          <a:p>
            <a:pPr>
              <a:defRPr/>
            </a:pPr>
            <a:fld id="{E34816C5-7BB6-48AD-AA1A-9404497B986D}" type="datetimeFigureOut">
              <a:rPr lang="en-US"/>
              <a:pPr>
                <a:defRPr/>
              </a:pPr>
              <a:t>9/9/2009</a:t>
            </a:fld>
            <a:endParaRPr lang="en-US"/>
          </a:p>
        </p:txBody>
      </p:sp>
      <p:sp>
        <p:nvSpPr>
          <p:cNvPr id="6" name="Slide Number Placeholder 8"/>
          <p:cNvSpPr>
            <a:spLocks noGrp="1"/>
          </p:cNvSpPr>
          <p:nvPr>
            <p:ph type="sldNum" sz="quarter" idx="11"/>
          </p:nvPr>
        </p:nvSpPr>
        <p:spPr/>
        <p:txBody>
          <a:bodyPr/>
          <a:lstStyle>
            <a:lvl1pPr>
              <a:defRPr/>
            </a:lvl1pPr>
          </a:lstStyle>
          <a:p>
            <a:pPr>
              <a:defRPr/>
            </a:pPr>
            <a:fld id="{7282BADD-B27C-4FCB-B119-823E94206A93}" type="slidenum">
              <a:rPr lang="en-US"/>
              <a:pPr>
                <a:defRPr/>
              </a:pPr>
              <a:t>‹#›</a:t>
            </a:fld>
            <a:endParaRPr lang="en-US"/>
          </a:p>
        </p:txBody>
      </p:sp>
      <p:sp>
        <p:nvSpPr>
          <p:cNvPr id="7" name="Footer Placeholder 9"/>
          <p:cNvSpPr>
            <a:spLocks noGrp="1"/>
          </p:cNvSpPr>
          <p:nvPr>
            <p:ph type="ftr" sz="quarter" idx="12"/>
          </p:nvPr>
        </p:nvSpPr>
        <p:spPr/>
        <p:txBody>
          <a:bodyPr/>
          <a:lstStyle>
            <a:lvl1pPr>
              <a:defRPr/>
            </a:lvl1pPr>
          </a:lstStyle>
          <a:p>
            <a:pPr>
              <a:defRPr/>
            </a:pP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629400" y="457200"/>
            <a:ext cx="2057400" cy="1066800"/>
          </a:xfrm>
        </p:spPr>
        <p:txBody>
          <a:bodyPr lIns="91440" tIns="91440"/>
          <a:lstStyle>
            <a:lvl1pPr algn="l">
              <a:buNone/>
              <a:defRPr sz="1800" b="1" spc="-50" baseline="0">
                <a:ln w="3175">
                  <a:noFill/>
                </a:ln>
                <a:solidFill>
                  <a:schemeClr val="tx2"/>
                </a:solidFill>
                <a:effectLst/>
                <a:latin typeface="+mn-lt"/>
                <a:ea typeface="+mn-ea"/>
                <a:cs typeface="+mn-cs"/>
              </a:defRPr>
            </a:lvl1pPr>
          </a:lstStyle>
          <a:p>
            <a:r>
              <a:rPr lang="en-US" smtClean="0"/>
              <a:t>Click to edit Master title style</a:t>
            </a:r>
            <a:endParaRPr lang="en-US"/>
          </a:p>
        </p:txBody>
      </p:sp>
      <p:sp>
        <p:nvSpPr>
          <p:cNvPr id="3" name="Picture Placeholder 2"/>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normAutofit/>
          </a:bodyPr>
          <a:lstStyle>
            <a:lvl1pPr marL="0" indent="0">
              <a:buNone/>
              <a:defRPr sz="3200">
                <a:solidFill>
                  <a:schemeClr val="bg1"/>
                </a:solidFill>
              </a:defRPr>
            </a:lvl1pPr>
          </a:lstStyle>
          <a:p>
            <a:pPr lvl="0"/>
            <a:r>
              <a:rPr lang="en-US" noProof="0" smtClean="0"/>
              <a:t>Click icon to add picture</a:t>
            </a:r>
            <a:endParaRPr lang="en-US" noProof="0"/>
          </a:p>
        </p:txBody>
      </p:sp>
      <p:sp>
        <p:nvSpPr>
          <p:cNvPr id="4" name="Text Placeholder 3"/>
          <p:cNvSpPr>
            <a:spLocks noGrp="1"/>
          </p:cNvSpPr>
          <p:nvPr>
            <p:ph type="body" sz="half" idx="2"/>
          </p:nvPr>
        </p:nvSpPr>
        <p:spPr>
          <a:xfrm>
            <a:off x="6629400" y="1600200"/>
            <a:ext cx="2057400" cy="4419600"/>
          </a:xfrm>
        </p:spPr>
        <p:txBody>
          <a:bodyPr/>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a:r>
              <a:rPr lang="en-US" smtClean="0"/>
              <a:t>Click to edit Master text styles</a:t>
            </a:r>
          </a:p>
        </p:txBody>
      </p:sp>
      <p:sp>
        <p:nvSpPr>
          <p:cNvPr id="5" name="Date Placeholder 7"/>
          <p:cNvSpPr>
            <a:spLocks noGrp="1"/>
          </p:cNvSpPr>
          <p:nvPr>
            <p:ph type="dt" sz="half" idx="10"/>
          </p:nvPr>
        </p:nvSpPr>
        <p:spPr/>
        <p:txBody>
          <a:bodyPr/>
          <a:lstStyle>
            <a:lvl1pPr>
              <a:defRPr/>
            </a:lvl1pPr>
          </a:lstStyle>
          <a:p>
            <a:pPr>
              <a:defRPr/>
            </a:pPr>
            <a:fld id="{E34D2406-B78D-4C53-89DC-1FB73B262B07}" type="datetimeFigureOut">
              <a:rPr lang="en-US"/>
              <a:pPr>
                <a:defRPr/>
              </a:pPr>
              <a:t>9/9/2009</a:t>
            </a:fld>
            <a:endParaRPr lang="en-US"/>
          </a:p>
        </p:txBody>
      </p:sp>
      <p:sp>
        <p:nvSpPr>
          <p:cNvPr id="6" name="Slide Number Placeholder 8"/>
          <p:cNvSpPr>
            <a:spLocks noGrp="1"/>
          </p:cNvSpPr>
          <p:nvPr>
            <p:ph type="sldNum" sz="quarter" idx="11"/>
          </p:nvPr>
        </p:nvSpPr>
        <p:spPr/>
        <p:txBody>
          <a:bodyPr/>
          <a:lstStyle>
            <a:lvl1pPr>
              <a:defRPr/>
            </a:lvl1pPr>
          </a:lstStyle>
          <a:p>
            <a:pPr>
              <a:defRPr/>
            </a:pPr>
            <a:fld id="{8E280BF1-0E05-44FF-98F5-6C7FBCD953F2}" type="slidenum">
              <a:rPr lang="en-US"/>
              <a:pPr>
                <a:defRPr/>
              </a:pPr>
              <a:t>‹#›</a:t>
            </a:fld>
            <a:endParaRPr lang="en-US"/>
          </a:p>
        </p:txBody>
      </p:sp>
      <p:sp>
        <p:nvSpPr>
          <p:cNvPr id="7" name="Footer Placeholder 9"/>
          <p:cNvSpPr>
            <a:spLocks noGrp="1"/>
          </p:cNvSpPr>
          <p:nvPr>
            <p:ph type="ftr" sz="quarter" idx="12"/>
          </p:nvPr>
        </p:nvSpPr>
        <p:spPr/>
        <p:txBody>
          <a:bodyPr/>
          <a:lstStyle>
            <a:lvl1pPr>
              <a:defRPr/>
            </a:lvl1pPr>
          </a:lstStyle>
          <a:p>
            <a:pPr>
              <a:defRPr/>
            </a:pP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1026" name="Text Placeholder 8"/>
          <p:cNvSpPr>
            <a:spLocks noGrp="1"/>
          </p:cNvSpPr>
          <p:nvPr>
            <p:ph type="body" idx="1"/>
          </p:nvPr>
        </p:nvSpPr>
        <p:spPr bwMode="auto">
          <a:xfrm>
            <a:off x="457200" y="1447800"/>
            <a:ext cx="8229600" cy="46783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4" name="Date Placeholder 23"/>
          <p:cNvSpPr>
            <a:spLocks noGrp="1"/>
          </p:cNvSpPr>
          <p:nvPr>
            <p:ph type="dt" sz="half" idx="2"/>
          </p:nvPr>
        </p:nvSpPr>
        <p:spPr>
          <a:xfrm>
            <a:off x="5791200" y="6203950"/>
            <a:ext cx="2590800" cy="384175"/>
          </a:xfrm>
          <a:prstGeom prst="rect">
            <a:avLst/>
          </a:prstGeom>
        </p:spPr>
        <p:txBody>
          <a:bodyPr vert="horz" anchor="ctr" anchorCtr="0"/>
          <a:lstStyle>
            <a:lvl1pPr algn="l" eaLnBrk="1" fontAlgn="auto" latinLnBrk="0" hangingPunct="1">
              <a:spcBef>
                <a:spcPts val="0"/>
              </a:spcBef>
              <a:spcAft>
                <a:spcPts val="0"/>
              </a:spcAft>
              <a:defRPr kumimoji="0" sz="1200" smtClean="0">
                <a:solidFill>
                  <a:schemeClr val="tx2"/>
                </a:solidFill>
                <a:latin typeface="+mn-lt"/>
              </a:defRPr>
            </a:lvl1pPr>
          </a:lstStyle>
          <a:p>
            <a:pPr>
              <a:defRPr/>
            </a:pPr>
            <a:fld id="{6FEF577E-595D-4D1E-B960-B7DE6F08607A}" type="datetimeFigureOut">
              <a:rPr lang="en-US"/>
              <a:pPr>
                <a:defRPr/>
              </a:pPr>
              <a:t>9/9/2009</a:t>
            </a:fld>
            <a:endParaRPr lang="en-US"/>
          </a:p>
        </p:txBody>
      </p:sp>
      <p:sp>
        <p:nvSpPr>
          <p:cNvPr id="10" name="Footer Placeholder 9"/>
          <p:cNvSpPr>
            <a:spLocks noGrp="1"/>
          </p:cNvSpPr>
          <p:nvPr>
            <p:ph type="ftr" sz="quarter" idx="3"/>
          </p:nvPr>
        </p:nvSpPr>
        <p:spPr>
          <a:xfrm>
            <a:off x="2133600" y="6203950"/>
            <a:ext cx="3581400" cy="384175"/>
          </a:xfrm>
          <a:prstGeom prst="rect">
            <a:avLst/>
          </a:prstGeom>
        </p:spPr>
        <p:txBody>
          <a:bodyPr vert="horz" anchor="ctr" anchorCtr="0"/>
          <a:lstStyle>
            <a:lvl1pPr algn="r" eaLnBrk="1" fontAlgn="auto" latinLnBrk="0" hangingPunct="1">
              <a:spcBef>
                <a:spcPts val="0"/>
              </a:spcBef>
              <a:spcAft>
                <a:spcPts val="0"/>
              </a:spcAft>
              <a:defRPr kumimoji="0" sz="1200">
                <a:solidFill>
                  <a:schemeClr val="tx2"/>
                </a:solidFill>
                <a:latin typeface="+mn-lt"/>
              </a:defRPr>
            </a:lvl1pPr>
          </a:lstStyle>
          <a:p>
            <a:pPr>
              <a:defRPr/>
            </a:pPr>
            <a:endParaRPr lang="en-US"/>
          </a:p>
        </p:txBody>
      </p:sp>
      <p:sp>
        <p:nvSpPr>
          <p:cNvPr id="22" name="Slide Number Placeholder 21"/>
          <p:cNvSpPr>
            <a:spLocks noGrp="1"/>
          </p:cNvSpPr>
          <p:nvPr>
            <p:ph type="sldNum" sz="quarter" idx="4"/>
          </p:nvPr>
        </p:nvSpPr>
        <p:spPr>
          <a:xfrm>
            <a:off x="8410575" y="6181725"/>
            <a:ext cx="609600" cy="457200"/>
          </a:xfrm>
          <a:prstGeom prst="rect">
            <a:avLst/>
          </a:prstGeom>
          <a:noFill/>
        </p:spPr>
        <p:txBody>
          <a:bodyPr vert="horz" lIns="0" tIns="0" rIns="0" bIns="0" anchor="ctr" anchorCtr="0">
            <a:noAutofit/>
          </a:bodyPr>
          <a:lstStyle>
            <a:lvl1pPr algn="ctr" eaLnBrk="1" fontAlgn="auto" latinLnBrk="0" hangingPunct="1">
              <a:spcBef>
                <a:spcPts val="0"/>
              </a:spcBef>
              <a:spcAft>
                <a:spcPts val="0"/>
              </a:spcAft>
              <a:defRPr kumimoji="0" sz="1600" baseline="0" smtClean="0">
                <a:solidFill>
                  <a:schemeClr val="tx2"/>
                </a:solidFill>
                <a:latin typeface="+mn-lt"/>
              </a:defRPr>
            </a:lvl1pPr>
          </a:lstStyle>
          <a:p>
            <a:pPr>
              <a:defRPr/>
            </a:pPr>
            <a:fld id="{94A9D52C-10AF-4D21-90A1-B87AF3E75DA3}" type="slidenum">
              <a:rPr lang="en-US"/>
              <a:pPr>
                <a:defRPr/>
              </a:pPr>
              <a:t>‹#›</a:t>
            </a:fld>
            <a:endParaRPr lang="en-US"/>
          </a:p>
        </p:txBody>
      </p:sp>
      <p:sp>
        <p:nvSpPr>
          <p:cNvPr id="5" name="Title Placeholder 4"/>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lang="en-US" smtClean="0"/>
              <a:t>Click to edit Master title style</a:t>
            </a:r>
            <a:endParaRPr lang="en-US"/>
          </a:p>
        </p:txBody>
      </p:sp>
    </p:spTree>
  </p:cSld>
  <p:clrMap bg1="dk1" tx1="lt1" bg2="dk2" tx2="lt2" accent1="accent1" accent2="accent2" accent3="accent3" accent4="accent4" accent5="accent5" accent6="accent6" hlink="hlink" folHlink="folHlink"/>
  <p:sldLayoutIdLst>
    <p:sldLayoutId id="2147483719" r:id="rId1"/>
    <p:sldLayoutId id="2147483713" r:id="rId2"/>
    <p:sldLayoutId id="2147483720" r:id="rId3"/>
    <p:sldLayoutId id="2147483714" r:id="rId4"/>
    <p:sldLayoutId id="2147483721" r:id="rId5"/>
    <p:sldLayoutId id="2147483715" r:id="rId6"/>
    <p:sldLayoutId id="2147483716" r:id="rId7"/>
    <p:sldLayoutId id="2147483722" r:id="rId8"/>
    <p:sldLayoutId id="2147483723" r:id="rId9"/>
    <p:sldLayoutId id="2147483717" r:id="rId10"/>
    <p:sldLayoutId id="2147483718" r:id="rId11"/>
  </p:sldLayoutIdLst>
  <p:txStyles>
    <p:titleStyle>
      <a:lvl1pPr algn="l" rtl="0" fontAlgn="base">
        <a:spcBef>
          <a:spcPct val="0"/>
        </a:spcBef>
        <a:spcAft>
          <a:spcPct val="0"/>
        </a:spcAft>
        <a:defRPr lang="en-US" sz="4200" kern="1200" spc="-10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a:lvl2pPr algn="l" rtl="0" fontAlgn="base">
        <a:spcBef>
          <a:spcPct val="0"/>
        </a:spcBef>
        <a:spcAft>
          <a:spcPct val="0"/>
        </a:spcAft>
        <a:defRPr sz="4200">
          <a:solidFill>
            <a:srgbClr val="F9F9F9"/>
          </a:solidFill>
          <a:latin typeface="Constantia" pitchFamily="18" charset="0"/>
        </a:defRPr>
      </a:lvl2pPr>
      <a:lvl3pPr algn="l" rtl="0" fontAlgn="base">
        <a:spcBef>
          <a:spcPct val="0"/>
        </a:spcBef>
        <a:spcAft>
          <a:spcPct val="0"/>
        </a:spcAft>
        <a:defRPr sz="4200">
          <a:solidFill>
            <a:srgbClr val="F9F9F9"/>
          </a:solidFill>
          <a:latin typeface="Constantia" pitchFamily="18" charset="0"/>
        </a:defRPr>
      </a:lvl3pPr>
      <a:lvl4pPr algn="l" rtl="0" fontAlgn="base">
        <a:spcBef>
          <a:spcPct val="0"/>
        </a:spcBef>
        <a:spcAft>
          <a:spcPct val="0"/>
        </a:spcAft>
        <a:defRPr sz="4200">
          <a:solidFill>
            <a:srgbClr val="F9F9F9"/>
          </a:solidFill>
          <a:latin typeface="Constantia" pitchFamily="18" charset="0"/>
        </a:defRPr>
      </a:lvl4pPr>
      <a:lvl5pPr algn="l" rtl="0" fontAlgn="base">
        <a:spcBef>
          <a:spcPct val="0"/>
        </a:spcBef>
        <a:spcAft>
          <a:spcPct val="0"/>
        </a:spcAft>
        <a:defRPr sz="4200">
          <a:solidFill>
            <a:srgbClr val="F9F9F9"/>
          </a:solidFill>
          <a:latin typeface="Constantia" pitchFamily="18" charset="0"/>
        </a:defRPr>
      </a:lvl5pPr>
      <a:lvl6pPr marL="457200" algn="l" rtl="0" fontAlgn="base">
        <a:spcBef>
          <a:spcPct val="0"/>
        </a:spcBef>
        <a:spcAft>
          <a:spcPct val="0"/>
        </a:spcAft>
        <a:defRPr sz="4200">
          <a:solidFill>
            <a:srgbClr val="F9F9F9"/>
          </a:solidFill>
          <a:latin typeface="Constantia" pitchFamily="18" charset="0"/>
        </a:defRPr>
      </a:lvl6pPr>
      <a:lvl7pPr marL="914400" algn="l" rtl="0" fontAlgn="base">
        <a:spcBef>
          <a:spcPct val="0"/>
        </a:spcBef>
        <a:spcAft>
          <a:spcPct val="0"/>
        </a:spcAft>
        <a:defRPr sz="4200">
          <a:solidFill>
            <a:srgbClr val="F9F9F9"/>
          </a:solidFill>
          <a:latin typeface="Constantia" pitchFamily="18" charset="0"/>
        </a:defRPr>
      </a:lvl7pPr>
      <a:lvl8pPr marL="1371600" algn="l" rtl="0" fontAlgn="base">
        <a:spcBef>
          <a:spcPct val="0"/>
        </a:spcBef>
        <a:spcAft>
          <a:spcPct val="0"/>
        </a:spcAft>
        <a:defRPr sz="4200">
          <a:solidFill>
            <a:srgbClr val="F9F9F9"/>
          </a:solidFill>
          <a:latin typeface="Constantia" pitchFamily="18" charset="0"/>
        </a:defRPr>
      </a:lvl8pPr>
      <a:lvl9pPr marL="1828800" algn="l" rtl="0" fontAlgn="base">
        <a:spcBef>
          <a:spcPct val="0"/>
        </a:spcBef>
        <a:spcAft>
          <a:spcPct val="0"/>
        </a:spcAft>
        <a:defRPr sz="4200">
          <a:solidFill>
            <a:srgbClr val="F9F9F9"/>
          </a:solidFill>
          <a:latin typeface="Constantia" pitchFamily="18" charset="0"/>
        </a:defRPr>
      </a:lvl9pPr>
    </p:titleStyle>
    <p:bodyStyle>
      <a:lvl1pPr marL="273050" indent="-273050" algn="l" rtl="0" fontAlgn="base">
        <a:spcBef>
          <a:spcPts val="600"/>
        </a:spcBef>
        <a:spcAft>
          <a:spcPct val="0"/>
        </a:spcAft>
        <a:buClr>
          <a:schemeClr val="accent2"/>
        </a:buClr>
        <a:buSzPct val="85000"/>
        <a:buFont typeface="Wingdings 2" pitchFamily="18" charset="2"/>
        <a:buChar char=""/>
        <a:defRPr sz="2600" kern="1200">
          <a:solidFill>
            <a:schemeClr val="tx1"/>
          </a:solidFill>
          <a:latin typeface="+mn-lt"/>
          <a:ea typeface="+mn-ea"/>
          <a:cs typeface="+mn-cs"/>
        </a:defRPr>
      </a:lvl1pPr>
      <a:lvl2pPr marL="639763" indent="-273050" algn="l" rtl="0" fontAlgn="base">
        <a:spcBef>
          <a:spcPts val="300"/>
        </a:spcBef>
        <a:spcAft>
          <a:spcPct val="0"/>
        </a:spcAft>
        <a:buClr>
          <a:srgbClr val="D6903D"/>
        </a:buClr>
        <a:buSzPct val="85000"/>
        <a:buFont typeface="Wingdings 2" pitchFamily="18" charset="2"/>
        <a:buChar char=""/>
        <a:defRPr sz="2400" kern="1200">
          <a:solidFill>
            <a:schemeClr val="tx2"/>
          </a:solidFill>
          <a:latin typeface="+mn-lt"/>
          <a:ea typeface="+mn-ea"/>
          <a:cs typeface="+mn-cs"/>
        </a:defRPr>
      </a:lvl2pPr>
      <a:lvl3pPr marL="1004888" indent="-228600" algn="l" rtl="0" fontAlgn="base">
        <a:spcBef>
          <a:spcPts val="300"/>
        </a:spcBef>
        <a:spcAft>
          <a:spcPct val="0"/>
        </a:spcAft>
        <a:buClr>
          <a:srgbClr val="B37732"/>
        </a:buClr>
        <a:buSzPct val="85000"/>
        <a:buFont typeface="Wingdings 2" pitchFamily="18" charset="2"/>
        <a:buChar char=""/>
        <a:defRPr sz="2100" kern="1200">
          <a:solidFill>
            <a:schemeClr val="tx1"/>
          </a:solidFill>
          <a:latin typeface="+mn-lt"/>
          <a:ea typeface="+mn-ea"/>
          <a:cs typeface="+mn-cs"/>
        </a:defRPr>
      </a:lvl3pPr>
      <a:lvl4pPr marL="1279525" indent="-228600" algn="l" rtl="0" fontAlgn="base">
        <a:spcBef>
          <a:spcPts val="300"/>
        </a:spcBef>
        <a:spcAft>
          <a:spcPct val="0"/>
        </a:spcAft>
        <a:buClr>
          <a:srgbClr val="D6903D"/>
        </a:buClr>
        <a:buSzPct val="85000"/>
        <a:buFont typeface="Wingdings 2" pitchFamily="18" charset="2"/>
        <a:buChar char=""/>
        <a:defRPr sz="1900" kern="1200">
          <a:solidFill>
            <a:schemeClr val="tx1"/>
          </a:solidFill>
          <a:latin typeface="+mn-lt"/>
          <a:ea typeface="+mn-ea"/>
          <a:cs typeface="+mn-cs"/>
        </a:defRPr>
      </a:lvl4pPr>
      <a:lvl5pPr marL="1554163" indent="-228600" algn="l" rtl="0" fontAlgn="base">
        <a:spcBef>
          <a:spcPts val="338"/>
        </a:spcBef>
        <a:spcAft>
          <a:spcPct val="0"/>
        </a:spcAft>
        <a:buClr>
          <a:srgbClr val="D6903D"/>
        </a:buClr>
        <a:buSzPct val="85000"/>
        <a:buFont typeface="Wingdings 2" pitchFamily="18" charset="2"/>
        <a:buChar char=""/>
        <a:defRPr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457200" y="3700463"/>
            <a:ext cx="8305800" cy="1143000"/>
          </a:xfrm>
        </p:spPr>
        <p:txBody>
          <a:bodyPr/>
          <a:lstStyle/>
          <a:p>
            <a:pPr fontAlgn="auto">
              <a:spcAft>
                <a:spcPts val="0"/>
              </a:spcAft>
              <a:buFont typeface="Wingdings 2"/>
              <a:buNone/>
              <a:defRPr/>
            </a:pPr>
            <a:r>
              <a:rPr lang="en-US" sz="3600" b="1" dirty="0" smtClean="0">
                <a:latin typeface="Architect" pitchFamily="2" charset="0"/>
              </a:rPr>
              <a:t>By: </a:t>
            </a:r>
            <a:r>
              <a:rPr lang="en-US" sz="3600" b="1" dirty="0" err="1" smtClean="0">
                <a:latin typeface="Architect" pitchFamily="2" charset="0"/>
              </a:rPr>
              <a:t>Avi</a:t>
            </a:r>
            <a:endParaRPr lang="en-US" sz="3600" b="1" dirty="0" smtClean="0">
              <a:latin typeface="Architect" pitchFamily="2" charset="0"/>
            </a:endParaRPr>
          </a:p>
          <a:p>
            <a:pPr fontAlgn="auto">
              <a:spcAft>
                <a:spcPts val="0"/>
              </a:spcAft>
              <a:buFont typeface="Wingdings 2"/>
              <a:buNone/>
              <a:defRPr/>
            </a:pPr>
            <a:r>
              <a:rPr lang="en-US" sz="3600" b="1" dirty="0" smtClean="0">
                <a:latin typeface="Architect" pitchFamily="2" charset="0"/>
              </a:rPr>
              <a:t>Published in 1990</a:t>
            </a:r>
          </a:p>
          <a:p>
            <a:pPr fontAlgn="auto">
              <a:spcAft>
                <a:spcPts val="0"/>
              </a:spcAft>
              <a:buFont typeface="Wingdings 2"/>
              <a:buNone/>
              <a:defRPr/>
            </a:pPr>
            <a:r>
              <a:rPr lang="en-US" sz="3600" b="1" dirty="0" smtClean="0">
                <a:latin typeface="Architect" pitchFamily="2" charset="0"/>
              </a:rPr>
              <a:t>Set in 1832</a:t>
            </a:r>
            <a:endParaRPr lang="en-US" sz="3600" b="1" dirty="0">
              <a:latin typeface="Architect" pitchFamily="2" charset="0"/>
            </a:endParaRPr>
          </a:p>
        </p:txBody>
      </p:sp>
      <p:sp>
        <p:nvSpPr>
          <p:cNvPr id="2" name="Title 1"/>
          <p:cNvSpPr>
            <a:spLocks noGrp="1"/>
          </p:cNvSpPr>
          <p:nvPr>
            <p:ph type="ctrTitle"/>
          </p:nvPr>
        </p:nvSpPr>
        <p:spPr/>
        <p:txBody>
          <a:bodyPr/>
          <a:lstStyle/>
          <a:p>
            <a:pPr fontAlgn="auto">
              <a:spcAft>
                <a:spcPts val="0"/>
              </a:spcAft>
              <a:defRPr/>
            </a:pPr>
            <a:r>
              <a:rPr sz="8000" b="1" u="sng" smtClean="0">
                <a:effectLst>
                  <a:outerShdw blurRad="38100" dist="38100" dir="2700000" algn="tl">
                    <a:srgbClr val="000000">
                      <a:alpha val="43137"/>
                    </a:srgbClr>
                  </a:outerShdw>
                </a:effectLst>
                <a:latin typeface="Amaze" pitchFamily="34" charset="0"/>
              </a:rPr>
              <a:t>True Confessions of Charlotte Doyle</a:t>
            </a:r>
            <a:endParaRPr sz="8000" b="1" u="sng">
              <a:effectLst>
                <a:outerShdw blurRad="38100" dist="38100" dir="2700000" algn="tl">
                  <a:srgbClr val="000000">
                    <a:alpha val="43137"/>
                  </a:srgbClr>
                </a:outerShdw>
              </a:effectLst>
              <a:latin typeface="Amaze"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1524000"/>
            <a:ext cx="9144000" cy="5029200"/>
          </a:xfrm>
        </p:spPr>
        <p:txBody>
          <a:bodyPr/>
          <a:lstStyle/>
          <a:p>
            <a:r>
              <a:rPr lang="en-US" dirty="0" smtClean="0"/>
              <a:t>Most of the action in </a:t>
            </a:r>
            <a:r>
              <a:rPr lang="en-US" u="sng" dirty="0" smtClean="0"/>
              <a:t>The True Confessions of Charlotte Doyle</a:t>
            </a:r>
            <a:r>
              <a:rPr lang="en-US" dirty="0" smtClean="0"/>
              <a:t> takes place in 1832 on an old two-</a:t>
            </a:r>
            <a:r>
              <a:rPr lang="en-US" dirty="0" err="1" smtClean="0"/>
              <a:t>masted</a:t>
            </a:r>
            <a:r>
              <a:rPr lang="en-US" dirty="0" smtClean="0"/>
              <a:t> sailing ship, called a brig.  The brig is traveling from England to the US to transport cargo.  Another setting used later in the novel, is the wealthy, orderly home of Charlotte’s parents in Providence.</a:t>
            </a:r>
          </a:p>
          <a:p>
            <a:r>
              <a:rPr lang="en-US" dirty="0" smtClean="0"/>
              <a:t>Early in the novel, Charlotte tells the reader that her father “engaged in the manufacture of cotton goods” and had been working at an American business located in England.  At the time in which the novel is set, the manufacture of cotton cloth was an important and profitable industry in both England and the northeastern US.</a:t>
            </a:r>
          </a:p>
        </p:txBody>
      </p:sp>
      <p:sp>
        <p:nvSpPr>
          <p:cNvPr id="3" name="Title 2"/>
          <p:cNvSpPr>
            <a:spLocks noGrp="1"/>
          </p:cNvSpPr>
          <p:nvPr>
            <p:ph type="title"/>
          </p:nvPr>
        </p:nvSpPr>
        <p:spPr/>
        <p:txBody>
          <a:bodyPr/>
          <a:lstStyle/>
          <a:p>
            <a:pPr fontAlgn="auto">
              <a:spcAft>
                <a:spcPts val="0"/>
              </a:spcAft>
              <a:defRPr/>
            </a:pPr>
            <a:r>
              <a:rPr smtClean="0"/>
              <a:t>The Time and Place…</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1295400"/>
            <a:ext cx="9144000" cy="5562600"/>
          </a:xfrm>
        </p:spPr>
        <p:txBody>
          <a:bodyPr/>
          <a:lstStyle/>
          <a:p>
            <a:r>
              <a:rPr lang="en-US" smtClean="0"/>
              <a:t>1800’s – some people were reaping the benefits of what is called the Industrial Revolution – the period during which machines replaced skilled workers and their handtools.  The new machines were kept in large factories.  Goods, such as clothing and furniture, could now be manufactured much faster than ever before.</a:t>
            </a:r>
          </a:p>
          <a:p>
            <a:r>
              <a:rPr lang="en-US" smtClean="0"/>
              <a:t>The Industrial Revolution started in England around 1750 and soon spread to other countries.  Cloth-producing factories, called textile mills, were among the first businesses to use machines.  In 1790 Rhode Island became the first state in the US to copy the cotton-spinning machines used in England.  By the late 1820’s the manufacture of cotton goods was Rhode Island’s most important industry.</a:t>
            </a:r>
          </a:p>
        </p:txBody>
      </p:sp>
      <p:sp>
        <p:nvSpPr>
          <p:cNvPr id="3" name="Title 2"/>
          <p:cNvSpPr>
            <a:spLocks noGrp="1"/>
          </p:cNvSpPr>
          <p:nvPr>
            <p:ph type="title"/>
          </p:nvPr>
        </p:nvSpPr>
        <p:spPr/>
        <p:txBody>
          <a:bodyPr/>
          <a:lstStyle/>
          <a:p>
            <a:pPr fontAlgn="auto">
              <a:spcAft>
                <a:spcPts val="0"/>
              </a:spcAft>
              <a:defRPr/>
            </a:pPr>
            <a:r>
              <a:rPr smtClean="0"/>
              <a:t>A Little History…</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52400" y="1371600"/>
            <a:ext cx="8839200" cy="5181600"/>
          </a:xfrm>
        </p:spPr>
        <p:txBody>
          <a:bodyPr>
            <a:normAutofit lnSpcReduction="10000"/>
          </a:bodyPr>
          <a:lstStyle/>
          <a:p>
            <a:pPr marL="274320" indent="-274320" fontAlgn="auto">
              <a:spcAft>
                <a:spcPts val="0"/>
              </a:spcAft>
              <a:buFont typeface="Wingdings 2"/>
              <a:buChar char=""/>
              <a:defRPr/>
            </a:pPr>
            <a:r>
              <a:rPr lang="en-US" dirty="0" smtClean="0"/>
              <a:t>The Industrial Revolution made nations wealthier, but this wealth was not shared by all the people.  In many countries, the gap between the rich and the poor widened, and distinct social classes became more noticeable.  It was difficult, if not impossible, for the factory workers to lift themselves out of poverty and climb to a higher social level.</a:t>
            </a:r>
          </a:p>
          <a:p>
            <a:pPr marL="274320" indent="-274320" fontAlgn="auto">
              <a:spcAft>
                <a:spcPts val="0"/>
              </a:spcAft>
              <a:buFont typeface="Wingdings 2"/>
              <a:buChar char=""/>
              <a:defRPr/>
            </a:pPr>
            <a:r>
              <a:rPr lang="en-US" dirty="0" smtClean="0"/>
              <a:t>In addition to being an adventure story, </a:t>
            </a:r>
            <a:r>
              <a:rPr lang="en-US" u="sng" dirty="0" smtClean="0"/>
              <a:t>The True Confessions of Charlotte Doyle</a:t>
            </a:r>
            <a:r>
              <a:rPr lang="en-US" dirty="0" smtClean="0"/>
              <a:t> is also a historical novel.  In a historical novel, realistic details are used to show the conditions and the spirit of a specific time period in history.  This type of writing may feature actual historical figures and events, fictional characters and scenes, or a combination of both.</a:t>
            </a:r>
            <a:endParaRPr lang="en-US" dirty="0"/>
          </a:p>
        </p:txBody>
      </p:sp>
      <p:sp>
        <p:nvSpPr>
          <p:cNvPr id="3" name="Title 2"/>
          <p:cNvSpPr>
            <a:spLocks noGrp="1"/>
          </p:cNvSpPr>
          <p:nvPr>
            <p:ph type="title"/>
          </p:nvPr>
        </p:nvSpPr>
        <p:spPr/>
        <p:txBody>
          <a:bodyPr/>
          <a:lstStyle/>
          <a:p>
            <a:pPr fontAlgn="auto">
              <a:spcAft>
                <a:spcPts val="0"/>
              </a:spcAft>
              <a:defRPr/>
            </a:pPr>
            <a:r>
              <a:rPr smtClean="0"/>
              <a:t>What did this mean?</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gradFill rotWithShape="0">
          <a:gsLst>
            <a:gs pos="0">
              <a:srgbClr val="CCCCFF"/>
            </a:gs>
            <a:gs pos="17999">
              <a:srgbClr val="99CCFF"/>
            </a:gs>
            <a:gs pos="36000">
              <a:srgbClr val="9966FF"/>
            </a:gs>
            <a:gs pos="61000">
              <a:srgbClr val="CC99FF"/>
            </a:gs>
            <a:gs pos="82001">
              <a:srgbClr val="99CCFF"/>
            </a:gs>
            <a:gs pos="100000">
              <a:srgbClr val="CCCCFF"/>
            </a:gs>
          </a:gsLst>
          <a:lin ang="5400000"/>
        </a:gradFill>
        <a:effectLst/>
      </p:bgPr>
    </p:bg>
    <p:spTree>
      <p:nvGrpSpPr>
        <p:cNvPr id="1" name=""/>
        <p:cNvGrpSpPr/>
        <p:nvPr/>
      </p:nvGrpSpPr>
      <p:grpSpPr>
        <a:xfrm>
          <a:off x="0" y="0"/>
          <a:ext cx="0" cy="0"/>
          <a:chOff x="0" y="0"/>
          <a:chExt cx="0" cy="0"/>
        </a:xfrm>
      </p:grpSpPr>
      <p:sp>
        <p:nvSpPr>
          <p:cNvPr id="9" name="Title 8"/>
          <p:cNvSpPr>
            <a:spLocks noGrp="1"/>
          </p:cNvSpPr>
          <p:nvPr>
            <p:ph type="title"/>
          </p:nvPr>
        </p:nvSpPr>
        <p:spPr>
          <a:xfrm>
            <a:off x="0" y="0"/>
            <a:ext cx="9144000" cy="1066800"/>
          </a:xfrm>
        </p:spPr>
        <p:txBody>
          <a:bodyPr/>
          <a:lstStyle/>
          <a:p>
            <a:pPr algn="ctr" fontAlgn="auto">
              <a:spcAft>
                <a:spcPts val="0"/>
              </a:spcAft>
              <a:defRPr/>
            </a:pPr>
            <a:r>
              <a:rPr sz="3200" smtClean="0">
                <a:solidFill>
                  <a:srgbClr val="7030A0"/>
                </a:solidFill>
                <a:latin typeface="Atlantic Inline" pitchFamily="82" charset="0"/>
              </a:rPr>
              <a:t>Chapters 1-8</a:t>
            </a:r>
            <a:endParaRPr sz="3200">
              <a:solidFill>
                <a:srgbClr val="7030A0"/>
              </a:solidFill>
              <a:latin typeface="Atlantic Inline" pitchFamily="82" charset="0"/>
            </a:endParaRPr>
          </a:p>
        </p:txBody>
      </p:sp>
      <p:sp>
        <p:nvSpPr>
          <p:cNvPr id="10" name="Content Placeholder 9"/>
          <p:cNvSpPr>
            <a:spLocks noGrp="1"/>
          </p:cNvSpPr>
          <p:nvPr>
            <p:ph sz="half" idx="1"/>
          </p:nvPr>
        </p:nvSpPr>
        <p:spPr>
          <a:xfrm>
            <a:off x="457200" y="1143000"/>
            <a:ext cx="4059238" cy="5334000"/>
          </a:xfrm>
          <a:ln w="19050">
            <a:solidFill>
              <a:schemeClr val="tx1"/>
            </a:solidFill>
          </a:ln>
        </p:spPr>
        <p:txBody>
          <a:bodyPr/>
          <a:lstStyle/>
          <a:p>
            <a:r>
              <a:rPr lang="en-US" sz="2400" b="1" u="sng" smtClean="0">
                <a:solidFill>
                  <a:srgbClr val="7030A0"/>
                </a:solidFill>
              </a:rPr>
              <a:t>Journal</a:t>
            </a:r>
            <a:r>
              <a:rPr lang="en-US" sz="2400" smtClean="0">
                <a:solidFill>
                  <a:srgbClr val="7030A0"/>
                </a:solidFill>
              </a:rPr>
              <a:t>: Write about an unfamiliar experience in which you were uncomfortable.  Include details that help explain your feelings.</a:t>
            </a:r>
            <a:br>
              <a:rPr lang="en-US" sz="2400" smtClean="0">
                <a:solidFill>
                  <a:srgbClr val="7030A0"/>
                </a:solidFill>
              </a:rPr>
            </a:br>
            <a:endParaRPr lang="en-US" sz="2400" b="1" u="sng" smtClean="0">
              <a:solidFill>
                <a:srgbClr val="7030A0"/>
              </a:solidFill>
            </a:endParaRPr>
          </a:p>
          <a:p>
            <a:r>
              <a:rPr lang="en-US" sz="2400" b="1" u="sng" smtClean="0">
                <a:solidFill>
                  <a:srgbClr val="7030A0"/>
                </a:solidFill>
              </a:rPr>
              <a:t>Setting a Purpose</a:t>
            </a:r>
            <a:r>
              <a:rPr lang="en-US" sz="2400" smtClean="0">
                <a:solidFill>
                  <a:srgbClr val="7030A0"/>
                </a:solidFill>
              </a:rPr>
              <a:t>: Read to find out how a thirteen-year-old girl copes when finding herself among unfamiliar people and in unfamiliar situations as she begins a difficult journey.</a:t>
            </a:r>
            <a:endParaRPr lang="en-US" sz="2400" b="1" u="sng" smtClean="0">
              <a:solidFill>
                <a:srgbClr val="7030A0"/>
              </a:solidFill>
            </a:endParaRPr>
          </a:p>
        </p:txBody>
      </p:sp>
      <p:sp>
        <p:nvSpPr>
          <p:cNvPr id="11" name="Content Placeholder 10"/>
          <p:cNvSpPr>
            <a:spLocks noGrp="1"/>
          </p:cNvSpPr>
          <p:nvPr>
            <p:ph sz="half" idx="2"/>
          </p:nvPr>
        </p:nvSpPr>
        <p:spPr>
          <a:xfrm>
            <a:off x="4648200" y="1143000"/>
            <a:ext cx="4059238" cy="5334000"/>
          </a:xfrm>
          <a:ln w="19050">
            <a:solidFill>
              <a:schemeClr val="tx1"/>
            </a:solidFill>
          </a:ln>
        </p:spPr>
        <p:txBody>
          <a:bodyPr>
            <a:normAutofit fontScale="92500" lnSpcReduction="10000"/>
          </a:bodyPr>
          <a:lstStyle/>
          <a:p>
            <a:pPr marL="274320" indent="-274320" fontAlgn="auto">
              <a:spcAft>
                <a:spcPts val="0"/>
              </a:spcAft>
              <a:buFont typeface="Wingdings 2"/>
              <a:buChar char=""/>
              <a:defRPr/>
            </a:pPr>
            <a:r>
              <a:rPr lang="en-US" b="1" u="sng" dirty="0" smtClean="0">
                <a:solidFill>
                  <a:srgbClr val="7030A0"/>
                </a:solidFill>
              </a:rPr>
              <a:t>Time &amp; Place</a:t>
            </a:r>
            <a:r>
              <a:rPr lang="en-US" dirty="0" smtClean="0">
                <a:solidFill>
                  <a:srgbClr val="7030A0"/>
                </a:solidFill>
              </a:rPr>
              <a:t>: In the first section, Charlotte meets the ship’s African cook, Zachariah.  She observes that he is often the target of cruel jokes made by the white crew members.  This kind of prejudice was common during the 1800’s.  Many Africans were still enslaved in the US.  Even those that were free, such as Zachariah, still faced discrimination in the courts and workplace.</a:t>
            </a:r>
            <a:endParaRPr lang="en-US" b="1" u="sng" dirty="0">
              <a:solidFill>
                <a:srgbClr val="7030A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gradFill rotWithShape="0">
          <a:gsLst>
            <a:gs pos="0">
              <a:srgbClr val="CCCCFF"/>
            </a:gs>
            <a:gs pos="17999">
              <a:srgbClr val="99CCFF"/>
            </a:gs>
            <a:gs pos="36000">
              <a:srgbClr val="9966FF"/>
            </a:gs>
            <a:gs pos="61000">
              <a:srgbClr val="CC99FF"/>
            </a:gs>
            <a:gs pos="82001">
              <a:srgbClr val="99CCFF"/>
            </a:gs>
            <a:gs pos="100000">
              <a:srgbClr val="CCCCFF"/>
            </a:gs>
          </a:gsLst>
          <a:lin ang="5400000"/>
        </a:gradFill>
        <a:effectLst/>
      </p:bgPr>
    </p:bg>
    <p:spTree>
      <p:nvGrpSpPr>
        <p:cNvPr id="1" name=""/>
        <p:cNvGrpSpPr/>
        <p:nvPr/>
      </p:nvGrpSpPr>
      <p:grpSpPr>
        <a:xfrm>
          <a:off x="0" y="0"/>
          <a:ext cx="0" cy="0"/>
          <a:chOff x="0" y="0"/>
          <a:chExt cx="0" cy="0"/>
        </a:xfrm>
      </p:grpSpPr>
      <p:sp>
        <p:nvSpPr>
          <p:cNvPr id="5" name="Content Placeholder 4"/>
          <p:cNvSpPr>
            <a:spLocks noGrp="1"/>
          </p:cNvSpPr>
          <p:nvPr>
            <p:ph idx="1"/>
          </p:nvPr>
        </p:nvSpPr>
        <p:spPr>
          <a:xfrm>
            <a:off x="457200" y="1524000"/>
            <a:ext cx="8229600" cy="4876800"/>
          </a:xfrm>
        </p:spPr>
        <p:txBody>
          <a:bodyPr/>
          <a:lstStyle/>
          <a:p>
            <a:r>
              <a:rPr lang="en-US" dirty="0" smtClean="0">
                <a:solidFill>
                  <a:srgbClr val="7030A0"/>
                </a:solidFill>
              </a:rPr>
              <a:t>What keeps readers on the edge of their seats as they read a mystery?  In mysteries and adventures, as well as in other kinds of fiction, writers use a technique known as </a:t>
            </a:r>
            <a:r>
              <a:rPr lang="en-US" b="1" dirty="0" smtClean="0">
                <a:solidFill>
                  <a:srgbClr val="7030A0"/>
                </a:solidFill>
              </a:rPr>
              <a:t>foreshadowing</a:t>
            </a:r>
            <a:r>
              <a:rPr lang="en-US" dirty="0" smtClean="0">
                <a:solidFill>
                  <a:srgbClr val="7030A0"/>
                </a:solidFill>
              </a:rPr>
              <a:t> – the use of clues to hint at events that will happen later in the story.  Until the end of a story, the reader may not know the special meaning of a detailed presented earlier.  At other times, an author may imply, or even say directly, that an item or character will resurface later.</a:t>
            </a:r>
            <a:br>
              <a:rPr lang="en-US" dirty="0" smtClean="0">
                <a:solidFill>
                  <a:srgbClr val="7030A0"/>
                </a:solidFill>
              </a:rPr>
            </a:br>
            <a:endParaRPr lang="en-US" dirty="0" smtClean="0">
              <a:solidFill>
                <a:srgbClr val="7030A0"/>
              </a:solidFill>
            </a:endParaRPr>
          </a:p>
          <a:p>
            <a:pPr algn="ctr">
              <a:buFont typeface="Wingdings 2" pitchFamily="18" charset="2"/>
              <a:buNone/>
            </a:pPr>
            <a:r>
              <a:rPr lang="en-US" dirty="0" smtClean="0">
                <a:solidFill>
                  <a:srgbClr val="7030A0"/>
                </a:solidFill>
              </a:rPr>
              <a:t>Example: the knife</a:t>
            </a:r>
          </a:p>
        </p:txBody>
      </p:sp>
      <p:sp>
        <p:nvSpPr>
          <p:cNvPr id="2" name="Title 1"/>
          <p:cNvSpPr>
            <a:spLocks noGrp="1"/>
          </p:cNvSpPr>
          <p:nvPr>
            <p:ph type="title"/>
          </p:nvPr>
        </p:nvSpPr>
        <p:spPr/>
        <p:txBody>
          <a:bodyPr>
            <a:normAutofit fontScale="90000"/>
          </a:bodyPr>
          <a:lstStyle/>
          <a:p>
            <a:pPr algn="ctr" fontAlgn="auto">
              <a:spcAft>
                <a:spcPts val="0"/>
              </a:spcAft>
              <a:defRPr/>
            </a:pPr>
            <a:r>
              <a:rPr smtClean="0">
                <a:solidFill>
                  <a:srgbClr val="7030A0"/>
                </a:solidFill>
              </a:rPr>
              <a:t>Literary Technique</a:t>
            </a:r>
            <a:br>
              <a:rPr smtClean="0">
                <a:solidFill>
                  <a:srgbClr val="7030A0"/>
                </a:solidFill>
              </a:rPr>
            </a:br>
            <a:r>
              <a:rPr b="1" u="sng" smtClean="0">
                <a:solidFill>
                  <a:srgbClr val="7030A0"/>
                </a:solidFill>
              </a:rPr>
              <a:t>FORESHADOWING</a:t>
            </a:r>
            <a:endParaRPr b="1" u="sng">
              <a:solidFill>
                <a:srgbClr val="7030A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gradFill rotWithShape="0">
          <a:gsLst>
            <a:gs pos="0">
              <a:srgbClr val="CCCCFF"/>
            </a:gs>
            <a:gs pos="17999">
              <a:srgbClr val="99CCFF"/>
            </a:gs>
            <a:gs pos="36000">
              <a:srgbClr val="9966FF"/>
            </a:gs>
            <a:gs pos="61000">
              <a:srgbClr val="CC99FF"/>
            </a:gs>
            <a:gs pos="82001">
              <a:srgbClr val="99CCFF"/>
            </a:gs>
            <a:gs pos="100000">
              <a:srgbClr val="CCCCFF"/>
            </a:gs>
          </a:gsLst>
          <a:lin ang="5400000"/>
        </a:gradFill>
        <a:effectLst/>
      </p:bgPr>
    </p:bg>
    <p:spTree>
      <p:nvGrpSpPr>
        <p:cNvPr id="1" name=""/>
        <p:cNvGrpSpPr/>
        <p:nvPr/>
      </p:nvGrpSpPr>
      <p:grpSpPr>
        <a:xfrm>
          <a:off x="0" y="0"/>
          <a:ext cx="0" cy="0"/>
          <a:chOff x="0" y="0"/>
          <a:chExt cx="0" cy="0"/>
        </a:xfrm>
      </p:grpSpPr>
      <p:sp>
        <p:nvSpPr>
          <p:cNvPr id="2" name="Content Placeholder 1"/>
          <p:cNvSpPr>
            <a:spLocks noGrp="1"/>
          </p:cNvSpPr>
          <p:nvPr>
            <p:ph idx="1"/>
          </p:nvPr>
        </p:nvSpPr>
        <p:spPr>
          <a:xfrm>
            <a:off x="152400" y="1524000"/>
            <a:ext cx="8839200" cy="4953000"/>
          </a:xfrm>
        </p:spPr>
        <p:txBody>
          <a:bodyPr/>
          <a:lstStyle/>
          <a:p>
            <a:r>
              <a:rPr lang="en-US" u="sng" dirty="0" smtClean="0">
                <a:solidFill>
                  <a:srgbClr val="7030A0"/>
                </a:solidFill>
              </a:rPr>
              <a:t>Adversity</a:t>
            </a:r>
            <a:r>
              <a:rPr lang="en-US" dirty="0" smtClean="0">
                <a:solidFill>
                  <a:srgbClr val="7030A0"/>
                </a:solidFill>
              </a:rPr>
              <a:t> – n – hardship; misfortune</a:t>
            </a:r>
          </a:p>
          <a:p>
            <a:r>
              <a:rPr lang="en-US" u="sng" dirty="0" smtClean="0">
                <a:solidFill>
                  <a:srgbClr val="7030A0"/>
                </a:solidFill>
              </a:rPr>
              <a:t>Brawny</a:t>
            </a:r>
            <a:r>
              <a:rPr lang="en-US" dirty="0" smtClean="0">
                <a:solidFill>
                  <a:srgbClr val="7030A0"/>
                </a:solidFill>
              </a:rPr>
              <a:t> – </a:t>
            </a:r>
            <a:r>
              <a:rPr lang="en-US" dirty="0" err="1" smtClean="0">
                <a:solidFill>
                  <a:srgbClr val="7030A0"/>
                </a:solidFill>
              </a:rPr>
              <a:t>adj</a:t>
            </a:r>
            <a:r>
              <a:rPr lang="en-US" dirty="0" smtClean="0">
                <a:solidFill>
                  <a:srgbClr val="7030A0"/>
                </a:solidFill>
              </a:rPr>
              <a:t> – strong</a:t>
            </a:r>
          </a:p>
          <a:p>
            <a:r>
              <a:rPr lang="en-US" u="sng" dirty="0" smtClean="0">
                <a:solidFill>
                  <a:srgbClr val="7030A0"/>
                </a:solidFill>
              </a:rPr>
              <a:t>Congenial</a:t>
            </a:r>
            <a:r>
              <a:rPr lang="en-US" dirty="0" smtClean="0">
                <a:solidFill>
                  <a:srgbClr val="7030A0"/>
                </a:solidFill>
              </a:rPr>
              <a:t> – </a:t>
            </a:r>
            <a:r>
              <a:rPr lang="en-US" dirty="0" err="1" smtClean="0">
                <a:solidFill>
                  <a:srgbClr val="7030A0"/>
                </a:solidFill>
              </a:rPr>
              <a:t>adj</a:t>
            </a:r>
            <a:r>
              <a:rPr lang="en-US" dirty="0" smtClean="0">
                <a:solidFill>
                  <a:srgbClr val="7030A0"/>
                </a:solidFill>
              </a:rPr>
              <a:t> – agreeable; pleasant</a:t>
            </a:r>
          </a:p>
          <a:p>
            <a:r>
              <a:rPr lang="en-US" u="sng" dirty="0" smtClean="0">
                <a:solidFill>
                  <a:srgbClr val="7030A0"/>
                </a:solidFill>
              </a:rPr>
              <a:t>Decorum</a:t>
            </a:r>
            <a:r>
              <a:rPr lang="en-US" dirty="0" smtClean="0">
                <a:solidFill>
                  <a:srgbClr val="7030A0"/>
                </a:solidFill>
              </a:rPr>
              <a:t> – n – proper, dignified behavior</a:t>
            </a:r>
          </a:p>
          <a:p>
            <a:r>
              <a:rPr lang="en-US" u="sng" dirty="0" smtClean="0">
                <a:solidFill>
                  <a:srgbClr val="7030A0"/>
                </a:solidFill>
              </a:rPr>
              <a:t>Docile</a:t>
            </a:r>
            <a:r>
              <a:rPr lang="en-US" dirty="0" smtClean="0">
                <a:solidFill>
                  <a:srgbClr val="7030A0"/>
                </a:solidFill>
              </a:rPr>
              <a:t> – </a:t>
            </a:r>
            <a:r>
              <a:rPr lang="en-US" dirty="0" err="1" smtClean="0">
                <a:solidFill>
                  <a:srgbClr val="7030A0"/>
                </a:solidFill>
              </a:rPr>
              <a:t>adj</a:t>
            </a:r>
            <a:r>
              <a:rPr lang="en-US" dirty="0" smtClean="0">
                <a:solidFill>
                  <a:srgbClr val="7030A0"/>
                </a:solidFill>
              </a:rPr>
              <a:t> – easily taught; easily led or managed</a:t>
            </a:r>
          </a:p>
          <a:p>
            <a:r>
              <a:rPr lang="en-US" u="sng" dirty="0" smtClean="0">
                <a:solidFill>
                  <a:srgbClr val="7030A0"/>
                </a:solidFill>
              </a:rPr>
              <a:t>Quell</a:t>
            </a:r>
            <a:r>
              <a:rPr lang="en-US" dirty="0" smtClean="0">
                <a:solidFill>
                  <a:srgbClr val="7030A0"/>
                </a:solidFill>
              </a:rPr>
              <a:t> – v – to crush; to hold back</a:t>
            </a:r>
          </a:p>
          <a:p>
            <a:r>
              <a:rPr lang="en-US" u="sng" dirty="0" smtClean="0">
                <a:solidFill>
                  <a:srgbClr val="7030A0"/>
                </a:solidFill>
              </a:rPr>
              <a:t>Reprieve</a:t>
            </a:r>
            <a:r>
              <a:rPr lang="en-US" dirty="0" smtClean="0">
                <a:solidFill>
                  <a:srgbClr val="7030A0"/>
                </a:solidFill>
              </a:rPr>
              <a:t> – n – relief</a:t>
            </a:r>
          </a:p>
          <a:p>
            <a:r>
              <a:rPr lang="en-US" u="sng" dirty="0" smtClean="0">
                <a:solidFill>
                  <a:srgbClr val="7030A0"/>
                </a:solidFill>
              </a:rPr>
              <a:t>Slanderous</a:t>
            </a:r>
            <a:r>
              <a:rPr lang="en-US" dirty="0" smtClean="0">
                <a:solidFill>
                  <a:srgbClr val="7030A0"/>
                </a:solidFill>
              </a:rPr>
              <a:t> – </a:t>
            </a:r>
            <a:r>
              <a:rPr lang="en-US" dirty="0" err="1" smtClean="0">
                <a:solidFill>
                  <a:srgbClr val="7030A0"/>
                </a:solidFill>
              </a:rPr>
              <a:t>adj</a:t>
            </a:r>
            <a:r>
              <a:rPr lang="en-US" dirty="0" smtClean="0">
                <a:solidFill>
                  <a:srgbClr val="7030A0"/>
                </a:solidFill>
              </a:rPr>
              <a:t> – false and damaging to one’s reputation</a:t>
            </a:r>
          </a:p>
          <a:p>
            <a:r>
              <a:rPr lang="en-US" u="sng" dirty="0" smtClean="0">
                <a:solidFill>
                  <a:srgbClr val="7030A0"/>
                </a:solidFill>
              </a:rPr>
              <a:t>Transpire</a:t>
            </a:r>
            <a:r>
              <a:rPr lang="en-US" dirty="0" smtClean="0">
                <a:solidFill>
                  <a:srgbClr val="7030A0"/>
                </a:solidFill>
              </a:rPr>
              <a:t> – v – to come to be; to happen</a:t>
            </a:r>
          </a:p>
          <a:p>
            <a:r>
              <a:rPr lang="en-US" u="sng" dirty="0" smtClean="0">
                <a:solidFill>
                  <a:srgbClr val="7030A0"/>
                </a:solidFill>
              </a:rPr>
              <a:t>Vigilant</a:t>
            </a:r>
            <a:r>
              <a:rPr lang="en-US" dirty="0" smtClean="0">
                <a:solidFill>
                  <a:srgbClr val="7030A0"/>
                </a:solidFill>
              </a:rPr>
              <a:t> – </a:t>
            </a:r>
            <a:r>
              <a:rPr lang="en-US" dirty="0" err="1" smtClean="0">
                <a:solidFill>
                  <a:srgbClr val="7030A0"/>
                </a:solidFill>
              </a:rPr>
              <a:t>adj</a:t>
            </a:r>
            <a:r>
              <a:rPr lang="en-US" dirty="0" smtClean="0">
                <a:solidFill>
                  <a:srgbClr val="7030A0"/>
                </a:solidFill>
              </a:rPr>
              <a:t> – alert; watchful</a:t>
            </a:r>
          </a:p>
        </p:txBody>
      </p:sp>
      <p:sp>
        <p:nvSpPr>
          <p:cNvPr id="3" name="Title 2"/>
          <p:cNvSpPr>
            <a:spLocks noGrp="1"/>
          </p:cNvSpPr>
          <p:nvPr>
            <p:ph type="title"/>
          </p:nvPr>
        </p:nvSpPr>
        <p:spPr/>
        <p:txBody>
          <a:bodyPr/>
          <a:lstStyle/>
          <a:p>
            <a:pPr algn="ctr" fontAlgn="auto">
              <a:spcAft>
                <a:spcPts val="0"/>
              </a:spcAft>
              <a:defRPr/>
            </a:pPr>
            <a:r>
              <a:rPr smtClean="0">
                <a:solidFill>
                  <a:srgbClr val="7030A0"/>
                </a:solidFill>
              </a:rPr>
              <a:t>Ch. 1-8 Vocabulary</a:t>
            </a:r>
            <a:endParaRPr>
              <a:solidFill>
                <a:srgbClr val="7030A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CC99FF"/>
        </a:solidFill>
        <a:effectLst/>
      </p:bgPr>
    </p:bg>
    <p:spTree>
      <p:nvGrpSpPr>
        <p:cNvPr id="1" name=""/>
        <p:cNvGrpSpPr/>
        <p:nvPr/>
      </p:nvGrpSpPr>
      <p:grpSpPr>
        <a:xfrm>
          <a:off x="0" y="0"/>
          <a:ext cx="0" cy="0"/>
          <a:chOff x="0" y="0"/>
          <a:chExt cx="0" cy="0"/>
        </a:xfrm>
      </p:grpSpPr>
      <p:sp>
        <p:nvSpPr>
          <p:cNvPr id="2" name="Content Placeholder 1"/>
          <p:cNvSpPr>
            <a:spLocks noGrp="1"/>
          </p:cNvSpPr>
          <p:nvPr>
            <p:ph idx="1"/>
          </p:nvPr>
        </p:nvSpPr>
        <p:spPr>
          <a:xfrm>
            <a:off x="152400" y="152400"/>
            <a:ext cx="8839200" cy="6553200"/>
          </a:xfrm>
        </p:spPr>
        <p:txBody>
          <a:bodyPr/>
          <a:lstStyle/>
          <a:p>
            <a:pPr algn="ctr">
              <a:buNone/>
            </a:pPr>
            <a:r>
              <a:rPr lang="en-US" sz="2000" b="1" u="sng" dirty="0" smtClean="0">
                <a:solidFill>
                  <a:srgbClr val="002060"/>
                </a:solidFill>
              </a:rPr>
              <a:t>Making Meanings – Ch. 1-5</a:t>
            </a:r>
          </a:p>
          <a:p>
            <a:pPr marL="514350" indent="-514350">
              <a:buClr>
                <a:srgbClr val="002060"/>
              </a:buClr>
              <a:buFont typeface="+mj-lt"/>
              <a:buAutoNum type="arabicPeriod"/>
            </a:pPr>
            <a:r>
              <a:rPr lang="en-US" sz="2300" dirty="0" smtClean="0">
                <a:solidFill>
                  <a:srgbClr val="002060"/>
                </a:solidFill>
              </a:rPr>
              <a:t>Explain the important actions of each of the following characters in this section of the novel:  Mr. </a:t>
            </a:r>
            <a:r>
              <a:rPr lang="en-US" sz="2300" dirty="0" err="1" smtClean="0">
                <a:solidFill>
                  <a:srgbClr val="002060"/>
                </a:solidFill>
              </a:rPr>
              <a:t>Grummage</a:t>
            </a:r>
            <a:r>
              <a:rPr lang="en-US" sz="2300" dirty="0" smtClean="0">
                <a:solidFill>
                  <a:srgbClr val="002060"/>
                </a:solidFill>
              </a:rPr>
              <a:t>, Mr. </a:t>
            </a:r>
            <a:r>
              <a:rPr lang="en-US" sz="2300" dirty="0" err="1" smtClean="0">
                <a:solidFill>
                  <a:srgbClr val="002060"/>
                </a:solidFill>
              </a:rPr>
              <a:t>Keetch</a:t>
            </a:r>
            <a:r>
              <a:rPr lang="en-US" sz="2300" dirty="0" smtClean="0">
                <a:solidFill>
                  <a:srgbClr val="002060"/>
                </a:solidFill>
              </a:rPr>
              <a:t>, Zachariah, &amp; Captain </a:t>
            </a:r>
            <a:r>
              <a:rPr lang="en-US" sz="2300" dirty="0" err="1" smtClean="0">
                <a:solidFill>
                  <a:srgbClr val="002060"/>
                </a:solidFill>
              </a:rPr>
              <a:t>Jaggery</a:t>
            </a:r>
            <a:r>
              <a:rPr lang="en-US" sz="2300" dirty="0" smtClean="0">
                <a:solidFill>
                  <a:srgbClr val="002060"/>
                </a:solidFill>
              </a:rPr>
              <a:t>.</a:t>
            </a:r>
          </a:p>
          <a:p>
            <a:pPr marL="514350" indent="-514350">
              <a:buClr>
                <a:srgbClr val="002060"/>
              </a:buClr>
              <a:buFont typeface="+mj-lt"/>
              <a:buAutoNum type="arabicPeriod"/>
            </a:pPr>
            <a:r>
              <a:rPr lang="en-US" sz="2300" dirty="0" smtClean="0">
                <a:solidFill>
                  <a:srgbClr val="002060"/>
                </a:solidFill>
              </a:rPr>
              <a:t>How does Charlotte’s trip, as described in these chapters, differ from her expectations?</a:t>
            </a:r>
          </a:p>
          <a:p>
            <a:pPr marL="514350" indent="-514350">
              <a:buClr>
                <a:srgbClr val="002060"/>
              </a:buClr>
              <a:buFont typeface="+mj-lt"/>
              <a:buAutoNum type="arabicPeriod"/>
            </a:pPr>
            <a:r>
              <a:rPr lang="en-US" sz="2300" dirty="0" smtClean="0">
                <a:solidFill>
                  <a:srgbClr val="002060"/>
                </a:solidFill>
              </a:rPr>
              <a:t>What disturbs Charlotte most about having to travel as the only passenger?</a:t>
            </a:r>
          </a:p>
          <a:p>
            <a:pPr marL="514350" indent="-514350">
              <a:buClr>
                <a:srgbClr val="002060"/>
              </a:buClr>
              <a:buFont typeface="+mj-lt"/>
              <a:buAutoNum type="arabicPeriod"/>
            </a:pPr>
            <a:r>
              <a:rPr lang="en-US" sz="2300" dirty="0" smtClean="0">
                <a:solidFill>
                  <a:srgbClr val="002060"/>
                </a:solidFill>
              </a:rPr>
              <a:t>Why does Charlotte dislike Zachariah?</a:t>
            </a:r>
          </a:p>
          <a:p>
            <a:pPr marL="514350" indent="-514350">
              <a:buClr>
                <a:srgbClr val="002060"/>
              </a:buClr>
              <a:buFont typeface="+mj-lt"/>
              <a:buAutoNum type="arabicPeriod"/>
            </a:pPr>
            <a:r>
              <a:rPr lang="en-US" sz="2300" dirty="0" smtClean="0">
                <a:solidFill>
                  <a:srgbClr val="002060"/>
                </a:solidFill>
              </a:rPr>
              <a:t>What does Charlotte mean when she tells Zachariah, “Justice is poorly served when you speak ill of your betters”?</a:t>
            </a:r>
          </a:p>
          <a:p>
            <a:pPr marL="514350" indent="-514350">
              <a:buClr>
                <a:srgbClr val="002060"/>
              </a:buClr>
              <a:buFont typeface="+mj-lt"/>
              <a:buAutoNum type="arabicPeriod"/>
            </a:pPr>
            <a:r>
              <a:rPr lang="en-US" sz="2300" dirty="0" smtClean="0">
                <a:solidFill>
                  <a:srgbClr val="002060"/>
                </a:solidFill>
              </a:rPr>
              <a:t>Why does Captain </a:t>
            </a:r>
            <a:r>
              <a:rPr lang="en-US" sz="2300" dirty="0" err="1" smtClean="0">
                <a:solidFill>
                  <a:srgbClr val="002060"/>
                </a:solidFill>
              </a:rPr>
              <a:t>Jaggery</a:t>
            </a:r>
            <a:r>
              <a:rPr lang="en-US" sz="2300" dirty="0" smtClean="0">
                <a:solidFill>
                  <a:srgbClr val="002060"/>
                </a:solidFill>
              </a:rPr>
              <a:t> want Charlotte to keep her eyes open for a Round Robin?</a:t>
            </a:r>
          </a:p>
          <a:p>
            <a:pPr marL="514350" indent="-514350">
              <a:buClr>
                <a:srgbClr val="002060"/>
              </a:buClr>
              <a:buFont typeface="+mj-lt"/>
              <a:buAutoNum type="arabicPeriod"/>
            </a:pPr>
            <a:r>
              <a:rPr lang="en-US" sz="2300" dirty="0" smtClean="0">
                <a:solidFill>
                  <a:srgbClr val="002060"/>
                </a:solidFill>
              </a:rPr>
              <a:t>What would you like/dislike about traveling alone on a ship as Charlotte does?</a:t>
            </a:r>
          </a:p>
          <a:p>
            <a:pPr marL="514350" indent="-514350">
              <a:buClr>
                <a:srgbClr val="002060"/>
              </a:buClr>
              <a:buFont typeface="+mj-lt"/>
              <a:buAutoNum type="arabicPeriod"/>
            </a:pPr>
            <a:r>
              <a:rPr lang="en-US" sz="2300" dirty="0" smtClean="0">
                <a:solidFill>
                  <a:srgbClr val="002060"/>
                </a:solidFill>
              </a:rPr>
              <a:t>Charlotte relies a great deal on her first impressions of people.  Why is this not always a good idea?</a:t>
            </a:r>
            <a:endParaRPr lang="en-US" sz="2300" dirty="0">
              <a:solidFill>
                <a:srgbClr val="00206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gradFill>
          <a:gsLst>
            <a:gs pos="0">
              <a:srgbClr val="FBEAC7"/>
            </a:gs>
            <a:gs pos="17999">
              <a:srgbClr val="FEE7F2"/>
            </a:gs>
            <a:gs pos="36000">
              <a:srgbClr val="FAC77D"/>
            </a:gs>
            <a:gs pos="61000">
              <a:srgbClr val="FBA97D"/>
            </a:gs>
            <a:gs pos="82001">
              <a:srgbClr val="FBD49C"/>
            </a:gs>
            <a:gs pos="100000">
              <a:srgbClr val="FEE7F2"/>
            </a:gs>
          </a:gsLst>
          <a:lin ang="5400000" scaled="0"/>
        </a:gradFill>
        <a:effectLst/>
      </p:bgPr>
    </p:bg>
    <p:spTree>
      <p:nvGrpSpPr>
        <p:cNvPr id="1" name=""/>
        <p:cNvGrpSpPr/>
        <p:nvPr/>
      </p:nvGrpSpPr>
      <p:grpSpPr>
        <a:xfrm>
          <a:off x="0" y="0"/>
          <a:ext cx="0" cy="0"/>
          <a:chOff x="0" y="0"/>
          <a:chExt cx="0" cy="0"/>
        </a:xfrm>
      </p:grpSpPr>
      <p:sp>
        <p:nvSpPr>
          <p:cNvPr id="9" name="Title 8"/>
          <p:cNvSpPr>
            <a:spLocks noGrp="1"/>
          </p:cNvSpPr>
          <p:nvPr>
            <p:ph type="title"/>
          </p:nvPr>
        </p:nvSpPr>
        <p:spPr>
          <a:xfrm>
            <a:off x="0" y="0"/>
            <a:ext cx="9144000" cy="1066800"/>
          </a:xfrm>
        </p:spPr>
        <p:txBody>
          <a:bodyPr/>
          <a:lstStyle/>
          <a:p>
            <a:pPr algn="ctr" fontAlgn="auto">
              <a:spcAft>
                <a:spcPts val="0"/>
              </a:spcAft>
              <a:defRPr/>
            </a:pPr>
            <a:r>
              <a:rPr sz="3200" dirty="0" smtClean="0">
                <a:solidFill>
                  <a:srgbClr val="7030A0"/>
                </a:solidFill>
                <a:latin typeface="Atlantic Inline" pitchFamily="82" charset="0"/>
              </a:rPr>
              <a:t>Chapters 9-15</a:t>
            </a:r>
            <a:endParaRPr sz="3200" dirty="0">
              <a:solidFill>
                <a:srgbClr val="7030A0"/>
              </a:solidFill>
              <a:latin typeface="Atlantic Inline" pitchFamily="82" charset="0"/>
            </a:endParaRPr>
          </a:p>
        </p:txBody>
      </p:sp>
      <p:sp>
        <p:nvSpPr>
          <p:cNvPr id="10" name="Content Placeholder 9"/>
          <p:cNvSpPr>
            <a:spLocks noGrp="1"/>
          </p:cNvSpPr>
          <p:nvPr>
            <p:ph sz="half" idx="1"/>
          </p:nvPr>
        </p:nvSpPr>
        <p:spPr>
          <a:xfrm>
            <a:off x="152400" y="1143000"/>
            <a:ext cx="3810000" cy="5562600"/>
          </a:xfrm>
          <a:ln w="19050">
            <a:solidFill>
              <a:schemeClr val="tx1"/>
            </a:solidFill>
          </a:ln>
        </p:spPr>
        <p:txBody>
          <a:bodyPr/>
          <a:lstStyle/>
          <a:p>
            <a:r>
              <a:rPr lang="en-US" sz="2200" b="1" u="sng" dirty="0" smtClean="0">
                <a:solidFill>
                  <a:srgbClr val="7030A0"/>
                </a:solidFill>
              </a:rPr>
              <a:t>Journal</a:t>
            </a:r>
            <a:r>
              <a:rPr lang="en-US" sz="2200" dirty="0" smtClean="0">
                <a:solidFill>
                  <a:srgbClr val="7030A0"/>
                </a:solidFill>
              </a:rPr>
              <a:t>: Write about a time when you realized that your initial impressions of a person were incorrect.  Why did you form your original opinion?  Why did your feelings change?  Did you regret not understanding the person sooner?</a:t>
            </a:r>
            <a:br>
              <a:rPr lang="en-US" sz="2200" dirty="0" smtClean="0">
                <a:solidFill>
                  <a:srgbClr val="7030A0"/>
                </a:solidFill>
              </a:rPr>
            </a:br>
            <a:endParaRPr lang="en-US" sz="2200" b="1" u="sng" dirty="0" smtClean="0">
              <a:solidFill>
                <a:srgbClr val="7030A0"/>
              </a:solidFill>
            </a:endParaRPr>
          </a:p>
          <a:p>
            <a:r>
              <a:rPr lang="en-US" sz="2200" b="1" u="sng" dirty="0" smtClean="0">
                <a:solidFill>
                  <a:srgbClr val="7030A0"/>
                </a:solidFill>
              </a:rPr>
              <a:t>Setting a Purpose</a:t>
            </a:r>
            <a:r>
              <a:rPr lang="en-US" sz="2200" dirty="0" smtClean="0">
                <a:solidFill>
                  <a:srgbClr val="7030A0"/>
                </a:solidFill>
              </a:rPr>
              <a:t>: Read to find out why Charlotte’s views of herself and others on the ship change dramatically.</a:t>
            </a:r>
            <a:endParaRPr lang="en-US" sz="2200" b="1" u="sng" dirty="0" smtClean="0">
              <a:solidFill>
                <a:srgbClr val="7030A0"/>
              </a:solidFill>
            </a:endParaRPr>
          </a:p>
        </p:txBody>
      </p:sp>
      <p:sp>
        <p:nvSpPr>
          <p:cNvPr id="11" name="Content Placeholder 10"/>
          <p:cNvSpPr>
            <a:spLocks noGrp="1"/>
          </p:cNvSpPr>
          <p:nvPr>
            <p:ph sz="half" idx="2"/>
          </p:nvPr>
        </p:nvSpPr>
        <p:spPr>
          <a:xfrm>
            <a:off x="4191000" y="1143000"/>
            <a:ext cx="4800600" cy="5486400"/>
          </a:xfrm>
          <a:ln w="19050">
            <a:solidFill>
              <a:schemeClr val="tx1"/>
            </a:solidFill>
          </a:ln>
        </p:spPr>
        <p:txBody>
          <a:bodyPr>
            <a:noAutofit/>
          </a:bodyPr>
          <a:lstStyle/>
          <a:p>
            <a:pPr marL="274320" indent="-274320" fontAlgn="auto">
              <a:spcAft>
                <a:spcPts val="0"/>
              </a:spcAft>
              <a:buFont typeface="Wingdings 2"/>
              <a:buChar char=""/>
              <a:defRPr/>
            </a:pPr>
            <a:r>
              <a:rPr lang="en-US" sz="1700" b="1" u="sng" dirty="0" smtClean="0">
                <a:solidFill>
                  <a:srgbClr val="7030A0"/>
                </a:solidFill>
              </a:rPr>
              <a:t>Did You Know</a:t>
            </a:r>
            <a:r>
              <a:rPr lang="en-US" sz="1700" dirty="0" smtClean="0">
                <a:solidFill>
                  <a:srgbClr val="7030A0"/>
                </a:solidFill>
              </a:rPr>
              <a:t>: Piracy at sea has occurred throughout history and among many cultures.  Pirates searched for ships carrying valuable products, such as gold or silver.  They would attack their target, steal what they wanted, and sometimes take over the entire ship and crew.  Despite the legends that show pirates as rough and lawless, pirate ships operated under certain self-imposed rules to maintain order.  Many pirate ships could be called democratic because the crew elected the captain and because stealing from other crew members landed the thief before a pirate court.</a:t>
            </a:r>
            <a:br>
              <a:rPr lang="en-US" sz="1700" dirty="0" smtClean="0">
                <a:solidFill>
                  <a:srgbClr val="7030A0"/>
                </a:solidFill>
              </a:rPr>
            </a:br>
            <a:r>
              <a:rPr lang="en-US" sz="1700" dirty="0" smtClean="0">
                <a:solidFill>
                  <a:srgbClr val="7030A0"/>
                </a:solidFill>
              </a:rPr>
              <a:t>	At a tense moment in this section, Captain </a:t>
            </a:r>
            <a:r>
              <a:rPr lang="en-US" sz="1700" dirty="0" err="1" smtClean="0">
                <a:solidFill>
                  <a:srgbClr val="7030A0"/>
                </a:solidFill>
              </a:rPr>
              <a:t>Jaggery</a:t>
            </a:r>
            <a:r>
              <a:rPr lang="en-US" sz="1700" dirty="0" smtClean="0">
                <a:solidFill>
                  <a:srgbClr val="7030A0"/>
                </a:solidFill>
              </a:rPr>
              <a:t> reminds his crew that the “days of piracy” are over.  In fact, starting in the late 1700’s, some European governments enacted strict piracy laws, which by the mid-1800’s put an end to the operation of many pirate ships.  Nevertheless, piracy still exists in some parts of the world.</a:t>
            </a:r>
            <a:endParaRPr lang="en-US" sz="1700" b="1" u="sng" dirty="0">
              <a:solidFill>
                <a:srgbClr val="7030A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gradFill>
          <a:gsLst>
            <a:gs pos="0">
              <a:srgbClr val="FBEAC7"/>
            </a:gs>
            <a:gs pos="17999">
              <a:srgbClr val="FEE7F2"/>
            </a:gs>
            <a:gs pos="36000">
              <a:srgbClr val="FAC77D"/>
            </a:gs>
            <a:gs pos="61000">
              <a:srgbClr val="FBA97D"/>
            </a:gs>
            <a:gs pos="82001">
              <a:srgbClr val="FBD49C"/>
            </a:gs>
            <a:gs pos="100000">
              <a:srgbClr val="FEE7F2"/>
            </a:gs>
          </a:gsLst>
          <a:lin ang="5400000" scaled="0"/>
        </a:gradFill>
        <a:effectLst/>
      </p:bgPr>
    </p:bg>
    <p:spTree>
      <p:nvGrpSpPr>
        <p:cNvPr id="1" name=""/>
        <p:cNvGrpSpPr/>
        <p:nvPr/>
      </p:nvGrpSpPr>
      <p:grpSpPr>
        <a:xfrm>
          <a:off x="0" y="0"/>
          <a:ext cx="0" cy="0"/>
          <a:chOff x="0" y="0"/>
          <a:chExt cx="0" cy="0"/>
        </a:xfrm>
      </p:grpSpPr>
      <p:sp>
        <p:nvSpPr>
          <p:cNvPr id="5" name="Content Placeholder 4"/>
          <p:cNvSpPr>
            <a:spLocks noGrp="1"/>
          </p:cNvSpPr>
          <p:nvPr>
            <p:ph idx="1"/>
          </p:nvPr>
        </p:nvSpPr>
        <p:spPr>
          <a:xfrm>
            <a:off x="457200" y="1524000"/>
            <a:ext cx="8229600" cy="4876800"/>
          </a:xfrm>
        </p:spPr>
        <p:txBody>
          <a:bodyPr/>
          <a:lstStyle/>
          <a:p>
            <a:r>
              <a:rPr lang="en-US" dirty="0" smtClean="0">
                <a:solidFill>
                  <a:srgbClr val="7030A0"/>
                </a:solidFill>
              </a:rPr>
              <a:t>A </a:t>
            </a:r>
            <a:r>
              <a:rPr lang="en-US" b="1" dirty="0" smtClean="0">
                <a:solidFill>
                  <a:srgbClr val="7030A0"/>
                </a:solidFill>
              </a:rPr>
              <a:t>conflict</a:t>
            </a:r>
            <a:r>
              <a:rPr lang="en-US" dirty="0" smtClean="0">
                <a:solidFill>
                  <a:srgbClr val="7030A0"/>
                </a:solidFill>
              </a:rPr>
              <a:t> is the opposition of persons or forces.  In a novel, the plot, or sequence of events, is always driven by one or more conflicts.  An </a:t>
            </a:r>
            <a:r>
              <a:rPr lang="en-US" b="1" dirty="0" smtClean="0">
                <a:solidFill>
                  <a:srgbClr val="7030A0"/>
                </a:solidFill>
              </a:rPr>
              <a:t>external conflict</a:t>
            </a:r>
            <a:r>
              <a:rPr lang="en-US" dirty="0" smtClean="0">
                <a:solidFill>
                  <a:srgbClr val="7030A0"/>
                </a:solidFill>
              </a:rPr>
              <a:t> describes a character’s confrontation with an outside force, such as another character, a physical obstacle, nature, or society.  An </a:t>
            </a:r>
            <a:r>
              <a:rPr lang="en-US" b="1" dirty="0" smtClean="0">
                <a:solidFill>
                  <a:srgbClr val="7030A0"/>
                </a:solidFill>
              </a:rPr>
              <a:t>internal conflict</a:t>
            </a:r>
            <a:r>
              <a:rPr lang="en-US" dirty="0" smtClean="0">
                <a:solidFill>
                  <a:srgbClr val="7030A0"/>
                </a:solidFill>
              </a:rPr>
              <a:t> takes place within a character and may involve, for example, the character’s struggle with a difficult decision, with guilt, or with fear.  </a:t>
            </a:r>
            <a:br>
              <a:rPr lang="en-US" dirty="0" smtClean="0">
                <a:solidFill>
                  <a:srgbClr val="7030A0"/>
                </a:solidFill>
              </a:rPr>
            </a:br>
            <a:r>
              <a:rPr lang="en-US" dirty="0" smtClean="0">
                <a:solidFill>
                  <a:srgbClr val="7030A0"/>
                </a:solidFill>
              </a:rPr>
              <a:t/>
            </a:r>
            <a:br>
              <a:rPr lang="en-US" dirty="0" smtClean="0">
                <a:solidFill>
                  <a:srgbClr val="7030A0"/>
                </a:solidFill>
              </a:rPr>
            </a:br>
            <a:r>
              <a:rPr lang="en-US" dirty="0" smtClean="0">
                <a:solidFill>
                  <a:srgbClr val="7030A0"/>
                </a:solidFill>
              </a:rPr>
              <a:t>In this section, Charlotte Doyle experiences both types of conflict.  As you read, identify her conflicts.</a:t>
            </a:r>
          </a:p>
        </p:txBody>
      </p:sp>
      <p:sp>
        <p:nvSpPr>
          <p:cNvPr id="2" name="Title 1"/>
          <p:cNvSpPr>
            <a:spLocks noGrp="1"/>
          </p:cNvSpPr>
          <p:nvPr>
            <p:ph type="title"/>
          </p:nvPr>
        </p:nvSpPr>
        <p:spPr/>
        <p:txBody>
          <a:bodyPr>
            <a:normAutofit fontScale="90000"/>
          </a:bodyPr>
          <a:lstStyle/>
          <a:p>
            <a:pPr algn="ctr" fontAlgn="auto">
              <a:spcAft>
                <a:spcPts val="0"/>
              </a:spcAft>
              <a:defRPr/>
            </a:pPr>
            <a:r>
              <a:rPr dirty="0" smtClean="0">
                <a:solidFill>
                  <a:srgbClr val="7030A0"/>
                </a:solidFill>
              </a:rPr>
              <a:t>Literary Technique</a:t>
            </a:r>
            <a:br>
              <a:rPr dirty="0" smtClean="0">
                <a:solidFill>
                  <a:srgbClr val="7030A0"/>
                </a:solidFill>
              </a:rPr>
            </a:br>
            <a:r>
              <a:rPr b="1" u="sng" dirty="0" smtClean="0">
                <a:solidFill>
                  <a:srgbClr val="7030A0"/>
                </a:solidFill>
              </a:rPr>
              <a:t>INTERNAL &amp; EXTERNAL CONFLICT</a:t>
            </a:r>
            <a:endParaRPr b="1" u="sng" dirty="0">
              <a:solidFill>
                <a:srgbClr val="7030A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gradFill>
          <a:gsLst>
            <a:gs pos="0">
              <a:srgbClr val="FBEAC7"/>
            </a:gs>
            <a:gs pos="17999">
              <a:srgbClr val="FEE7F2"/>
            </a:gs>
            <a:gs pos="36000">
              <a:srgbClr val="FAC77D"/>
            </a:gs>
            <a:gs pos="61000">
              <a:srgbClr val="FBA97D"/>
            </a:gs>
            <a:gs pos="82001">
              <a:srgbClr val="FBD49C"/>
            </a:gs>
            <a:gs pos="100000">
              <a:srgbClr val="FEE7F2"/>
            </a:gs>
          </a:gsLst>
          <a:lin ang="5400000" scaled="0"/>
        </a:gradFill>
        <a:effectLst/>
      </p:bgPr>
    </p:bg>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1524000"/>
            <a:ext cx="9144000" cy="4953000"/>
          </a:xfrm>
        </p:spPr>
        <p:txBody>
          <a:bodyPr/>
          <a:lstStyle/>
          <a:p>
            <a:r>
              <a:rPr lang="en-US" sz="3200" u="sng" dirty="0" smtClean="0">
                <a:solidFill>
                  <a:srgbClr val="7030A0"/>
                </a:solidFill>
              </a:rPr>
              <a:t>atonement</a:t>
            </a:r>
            <a:r>
              <a:rPr lang="en-US" sz="3200" dirty="0" smtClean="0">
                <a:solidFill>
                  <a:srgbClr val="7030A0"/>
                </a:solidFill>
              </a:rPr>
              <a:t> – n – the act of making up for a wrong</a:t>
            </a:r>
          </a:p>
          <a:p>
            <a:r>
              <a:rPr lang="en-US" sz="3200" u="sng" dirty="0" smtClean="0">
                <a:solidFill>
                  <a:srgbClr val="7030A0"/>
                </a:solidFill>
              </a:rPr>
              <a:t>audacity</a:t>
            </a:r>
            <a:r>
              <a:rPr lang="en-US" sz="3200" dirty="0" smtClean="0">
                <a:solidFill>
                  <a:srgbClr val="7030A0"/>
                </a:solidFill>
              </a:rPr>
              <a:t>– n– boldness</a:t>
            </a:r>
          </a:p>
          <a:p>
            <a:r>
              <a:rPr lang="en-US" sz="3200" u="sng" dirty="0" smtClean="0">
                <a:solidFill>
                  <a:srgbClr val="7030A0"/>
                </a:solidFill>
              </a:rPr>
              <a:t>gesticulate</a:t>
            </a:r>
            <a:r>
              <a:rPr lang="en-US" sz="3200" dirty="0" smtClean="0">
                <a:solidFill>
                  <a:srgbClr val="7030A0"/>
                </a:solidFill>
              </a:rPr>
              <a:t>– v– to wave; to motion</a:t>
            </a:r>
          </a:p>
          <a:p>
            <a:r>
              <a:rPr lang="en-US" sz="3200" u="sng" dirty="0" smtClean="0">
                <a:solidFill>
                  <a:srgbClr val="7030A0"/>
                </a:solidFill>
              </a:rPr>
              <a:t>impertinence</a:t>
            </a:r>
            <a:r>
              <a:rPr lang="en-US" sz="3200" dirty="0" smtClean="0">
                <a:solidFill>
                  <a:srgbClr val="7030A0"/>
                </a:solidFill>
              </a:rPr>
              <a:t>– n – rudeness</a:t>
            </a:r>
          </a:p>
          <a:p>
            <a:r>
              <a:rPr lang="en-US" sz="3200" u="sng" dirty="0" smtClean="0">
                <a:solidFill>
                  <a:srgbClr val="7030A0"/>
                </a:solidFill>
              </a:rPr>
              <a:t>implacable</a:t>
            </a:r>
            <a:r>
              <a:rPr lang="en-US" sz="3200" dirty="0" smtClean="0">
                <a:solidFill>
                  <a:srgbClr val="7030A0"/>
                </a:solidFill>
              </a:rPr>
              <a:t> – </a:t>
            </a:r>
            <a:r>
              <a:rPr lang="en-US" sz="3200" dirty="0" err="1" smtClean="0">
                <a:solidFill>
                  <a:srgbClr val="7030A0"/>
                </a:solidFill>
              </a:rPr>
              <a:t>adj</a:t>
            </a:r>
            <a:r>
              <a:rPr lang="en-US" sz="3200" dirty="0" smtClean="0">
                <a:solidFill>
                  <a:srgbClr val="7030A0"/>
                </a:solidFill>
              </a:rPr>
              <a:t> – unable to be changed</a:t>
            </a:r>
          </a:p>
          <a:p>
            <a:r>
              <a:rPr lang="en-US" sz="3200" u="sng" dirty="0" smtClean="0">
                <a:solidFill>
                  <a:srgbClr val="7030A0"/>
                </a:solidFill>
              </a:rPr>
              <a:t>mutiny</a:t>
            </a:r>
            <a:r>
              <a:rPr lang="en-US" sz="3200" dirty="0" smtClean="0">
                <a:solidFill>
                  <a:srgbClr val="7030A0"/>
                </a:solidFill>
              </a:rPr>
              <a:t>– n– uprising; rebellion</a:t>
            </a:r>
          </a:p>
          <a:p>
            <a:r>
              <a:rPr lang="en-US" sz="3200" u="sng" dirty="0" smtClean="0">
                <a:solidFill>
                  <a:srgbClr val="7030A0"/>
                </a:solidFill>
              </a:rPr>
              <a:t>pinion</a:t>
            </a:r>
            <a:r>
              <a:rPr lang="en-US" sz="3200" dirty="0" smtClean="0">
                <a:solidFill>
                  <a:srgbClr val="7030A0"/>
                </a:solidFill>
              </a:rPr>
              <a:t>– v– to restrain; to hold</a:t>
            </a:r>
          </a:p>
          <a:p>
            <a:r>
              <a:rPr lang="en-US" sz="3200" u="sng" dirty="0" smtClean="0">
                <a:solidFill>
                  <a:srgbClr val="7030A0"/>
                </a:solidFill>
              </a:rPr>
              <a:t>scrutiny</a:t>
            </a:r>
            <a:r>
              <a:rPr lang="en-US" sz="3200" dirty="0" smtClean="0">
                <a:solidFill>
                  <a:srgbClr val="7030A0"/>
                </a:solidFill>
              </a:rPr>
              <a:t>– n– inspection; examination</a:t>
            </a:r>
          </a:p>
        </p:txBody>
      </p:sp>
      <p:sp>
        <p:nvSpPr>
          <p:cNvPr id="3" name="Title 2"/>
          <p:cNvSpPr>
            <a:spLocks noGrp="1"/>
          </p:cNvSpPr>
          <p:nvPr>
            <p:ph type="title"/>
          </p:nvPr>
        </p:nvSpPr>
        <p:spPr/>
        <p:txBody>
          <a:bodyPr/>
          <a:lstStyle/>
          <a:p>
            <a:pPr algn="ctr" fontAlgn="auto">
              <a:spcAft>
                <a:spcPts val="0"/>
              </a:spcAft>
              <a:defRPr/>
            </a:pPr>
            <a:r>
              <a:rPr dirty="0" smtClean="0">
                <a:solidFill>
                  <a:srgbClr val="7030A0"/>
                </a:solidFill>
              </a:rPr>
              <a:t>Ch. 9-15 Vocabulary</a:t>
            </a:r>
            <a:endParaRPr dirty="0">
              <a:solidFill>
                <a:srgbClr val="7030A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pPr marL="274320" indent="-274320" fontAlgn="auto">
              <a:spcAft>
                <a:spcPts val="0"/>
              </a:spcAft>
              <a:buFont typeface="Wingdings 2"/>
              <a:buChar char=""/>
              <a:defRPr/>
            </a:pPr>
            <a:r>
              <a:rPr lang="en-US" dirty="0" err="1" smtClean="0"/>
              <a:t>Avi</a:t>
            </a:r>
            <a:r>
              <a:rPr lang="en-US" dirty="0" smtClean="0"/>
              <a:t> </a:t>
            </a:r>
            <a:r>
              <a:rPr lang="en-US" dirty="0" err="1" smtClean="0"/>
              <a:t>Wortis</a:t>
            </a:r>
            <a:r>
              <a:rPr lang="en-US" dirty="0" smtClean="0"/>
              <a:t> was born in New York City, on December 23, 1937, and he grew up in the borough of Brooklyn.  His parents held strong political views and fought actively against racism and for women’s rights.  </a:t>
            </a:r>
            <a:r>
              <a:rPr lang="en-US" dirty="0" err="1" smtClean="0"/>
              <a:t>Avi</a:t>
            </a:r>
            <a:r>
              <a:rPr lang="en-US" dirty="0" smtClean="0"/>
              <a:t> remembers that his home was always filled with lively discussions.</a:t>
            </a:r>
            <a:br>
              <a:rPr lang="en-US" dirty="0" smtClean="0"/>
            </a:br>
            <a:endParaRPr lang="en-US" dirty="0" smtClean="0"/>
          </a:p>
          <a:p>
            <a:pPr marL="274320" indent="-274320" fontAlgn="auto">
              <a:spcAft>
                <a:spcPts val="0"/>
              </a:spcAft>
              <a:buFont typeface="Wingdings 2"/>
              <a:buChar char=""/>
              <a:defRPr/>
            </a:pPr>
            <a:r>
              <a:rPr lang="en-US" dirty="0" smtClean="0"/>
              <a:t>The thirty books </a:t>
            </a:r>
            <a:r>
              <a:rPr lang="en-US" dirty="0" err="1" smtClean="0"/>
              <a:t>Avi</a:t>
            </a:r>
            <a:r>
              <a:rPr lang="en-US" dirty="0" smtClean="0"/>
              <a:t> has written include tales of mystery, history, adventure, comedy, and fantasy.</a:t>
            </a:r>
            <a:br>
              <a:rPr lang="en-US" dirty="0" smtClean="0"/>
            </a:br>
            <a:endParaRPr lang="en-US" dirty="0" smtClean="0"/>
          </a:p>
          <a:p>
            <a:pPr marL="274320" indent="-274320" fontAlgn="auto">
              <a:spcAft>
                <a:spcPts val="0"/>
              </a:spcAft>
              <a:buFont typeface="Wingdings 2"/>
              <a:buChar char=""/>
              <a:defRPr/>
            </a:pPr>
            <a:r>
              <a:rPr lang="en-US" dirty="0" smtClean="0"/>
              <a:t>His goal is to create stories that are exciting and fun as well as thoughtful and well written.</a:t>
            </a:r>
            <a:endParaRPr lang="en-US" dirty="0"/>
          </a:p>
        </p:txBody>
      </p:sp>
      <p:sp>
        <p:nvSpPr>
          <p:cNvPr id="3" name="Title 2"/>
          <p:cNvSpPr>
            <a:spLocks noGrp="1"/>
          </p:cNvSpPr>
          <p:nvPr>
            <p:ph type="title"/>
          </p:nvPr>
        </p:nvSpPr>
        <p:spPr>
          <a:xfrm>
            <a:off x="381000" y="228600"/>
            <a:ext cx="8305800" cy="1143000"/>
          </a:xfrm>
        </p:spPr>
        <p:txBody>
          <a:bodyPr>
            <a:noAutofit/>
          </a:bodyPr>
          <a:lstStyle/>
          <a:p>
            <a:pPr fontAlgn="auto">
              <a:spcAft>
                <a:spcPts val="0"/>
              </a:spcAft>
              <a:defRPr/>
            </a:pPr>
            <a:r>
              <a:rPr sz="3200" b="1" smtClean="0"/>
              <a:t/>
            </a:r>
            <a:br>
              <a:rPr sz="3200" b="1" smtClean="0"/>
            </a:br>
            <a:r>
              <a:rPr sz="3200" b="1" smtClean="0"/>
              <a:t/>
            </a:r>
            <a:br>
              <a:rPr sz="3200" b="1" smtClean="0"/>
            </a:br>
            <a:r>
              <a:rPr sz="3200" b="1" smtClean="0"/>
              <a:t/>
            </a:r>
            <a:br>
              <a:rPr sz="3200" b="1" smtClean="0"/>
            </a:br>
            <a:r>
              <a:rPr sz="3200" b="1" smtClean="0"/>
              <a:t/>
            </a:r>
            <a:br>
              <a:rPr sz="3200" b="1" smtClean="0"/>
            </a:br>
            <a:r>
              <a:rPr sz="3200" b="1" smtClean="0"/>
              <a:t/>
            </a:r>
            <a:br>
              <a:rPr sz="3200" b="1" smtClean="0"/>
            </a:br>
            <a:r>
              <a:rPr sz="3200" b="1" smtClean="0"/>
              <a:t>“</a:t>
            </a:r>
            <a:br>
              <a:rPr sz="3200" b="1" smtClean="0"/>
            </a:br>
            <a:r>
              <a:rPr sz="3200" b="1" smtClean="0"/>
              <a:t/>
            </a:r>
            <a:br>
              <a:rPr sz="3200" b="1" smtClean="0"/>
            </a:br>
            <a:r>
              <a:rPr sz="3200" b="1" smtClean="0"/>
              <a:t/>
            </a:r>
            <a:br>
              <a:rPr sz="3200" b="1" smtClean="0"/>
            </a:br>
            <a:r>
              <a:rPr sz="3200" b="1" smtClean="0"/>
              <a:t/>
            </a:r>
            <a:br>
              <a:rPr sz="3200" b="1" smtClean="0"/>
            </a:br>
            <a:r>
              <a:rPr sz="3200" b="1" smtClean="0"/>
              <a:t/>
            </a:r>
            <a:br>
              <a:rPr sz="3200" b="1" smtClean="0"/>
            </a:br>
            <a:r>
              <a:rPr sz="3200" b="1" smtClean="0"/>
              <a:t/>
            </a:r>
            <a:br>
              <a:rPr sz="3200" b="1" smtClean="0"/>
            </a:br>
            <a:r>
              <a:rPr sz="3200" b="1" smtClean="0"/>
              <a:t/>
            </a:r>
            <a:br>
              <a:rPr sz="3200" b="1" smtClean="0"/>
            </a:br>
            <a:r>
              <a:rPr sz="3200" b="1" smtClean="0"/>
              <a:t/>
            </a:r>
            <a:br>
              <a:rPr sz="3200" b="1" smtClean="0"/>
            </a:br>
            <a:r>
              <a:rPr sz="3200" b="1" smtClean="0"/>
              <a:t>“</a:t>
            </a:r>
            <a:r>
              <a:rPr sz="2800" b="1" smtClean="0"/>
              <a:t>I want my readers to feel, to think, sometimes to laugh.  But most of all I want them to enjoy a good read.” - </a:t>
            </a:r>
            <a:r>
              <a:rPr sz="2800" b="1" err="1" smtClean="0"/>
              <a:t>Avi</a:t>
            </a:r>
            <a:endParaRPr sz="28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accent2">
            <a:lumMod val="60000"/>
            <a:lumOff val="40000"/>
          </a:schemeClr>
        </a:solidFill>
        <a:effectLst/>
      </p:bgPr>
    </p:bg>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152400"/>
            <a:ext cx="9144000" cy="6705600"/>
          </a:xfrm>
        </p:spPr>
        <p:txBody>
          <a:bodyPr/>
          <a:lstStyle/>
          <a:p>
            <a:pPr algn="ctr">
              <a:buNone/>
            </a:pPr>
            <a:r>
              <a:rPr lang="en-US" sz="2000" b="1" u="sng" dirty="0" smtClean="0">
                <a:solidFill>
                  <a:srgbClr val="002060"/>
                </a:solidFill>
              </a:rPr>
              <a:t>Making Meanings – Ch. 6-12</a:t>
            </a:r>
          </a:p>
          <a:p>
            <a:pPr marL="457200" indent="-457200">
              <a:buClr>
                <a:srgbClr val="002060"/>
              </a:buClr>
              <a:buFont typeface="+mj-lt"/>
              <a:buAutoNum type="arabicPeriod"/>
            </a:pPr>
            <a:r>
              <a:rPr lang="en-US" sz="2100" dirty="0" smtClean="0">
                <a:solidFill>
                  <a:srgbClr val="002060"/>
                </a:solidFill>
              </a:rPr>
              <a:t>What does Charlotte think she sees after Barlow leaves her alone with her trunk?</a:t>
            </a:r>
          </a:p>
          <a:p>
            <a:pPr marL="457200" indent="-457200">
              <a:buClr>
                <a:srgbClr val="002060"/>
              </a:buClr>
              <a:buFont typeface="+mj-lt"/>
              <a:buAutoNum type="arabicPeriod"/>
            </a:pPr>
            <a:r>
              <a:rPr lang="en-US" sz="2100" dirty="0" smtClean="0">
                <a:solidFill>
                  <a:srgbClr val="002060"/>
                </a:solidFill>
              </a:rPr>
              <a:t>Whose good opinion of Charlotte gains her “the license to be liked”?</a:t>
            </a:r>
          </a:p>
          <a:p>
            <a:pPr marL="457200" indent="-457200">
              <a:buClr>
                <a:srgbClr val="002060"/>
              </a:buClr>
              <a:buFont typeface="+mj-lt"/>
              <a:buAutoNum type="arabicPeriod"/>
            </a:pPr>
            <a:r>
              <a:rPr lang="en-US" sz="2100" dirty="0" smtClean="0">
                <a:solidFill>
                  <a:srgbClr val="002060"/>
                </a:solidFill>
              </a:rPr>
              <a:t>How does Charlotte discover the crew’s round robin?</a:t>
            </a:r>
          </a:p>
          <a:p>
            <a:pPr marL="457200" indent="-457200">
              <a:buClr>
                <a:srgbClr val="002060"/>
              </a:buClr>
              <a:buFont typeface="+mj-lt"/>
              <a:buAutoNum type="arabicPeriod"/>
            </a:pPr>
            <a:r>
              <a:rPr lang="en-US" sz="2100" dirty="0" smtClean="0">
                <a:solidFill>
                  <a:srgbClr val="002060"/>
                </a:solidFill>
              </a:rPr>
              <a:t>What does Charlotte decide to do to accept responsibility for betraying the crew?</a:t>
            </a:r>
          </a:p>
          <a:p>
            <a:pPr marL="457200" indent="-457200">
              <a:buClr>
                <a:srgbClr val="002060"/>
              </a:buClr>
              <a:buFont typeface="+mj-lt"/>
              <a:buAutoNum type="arabicPeriod"/>
            </a:pPr>
            <a:r>
              <a:rPr lang="en-US" sz="2100" dirty="0" smtClean="0">
                <a:solidFill>
                  <a:srgbClr val="002060"/>
                </a:solidFill>
              </a:rPr>
              <a:t>What event leads Charlotte to reverse her opinions of the captain and crew?</a:t>
            </a:r>
          </a:p>
          <a:p>
            <a:pPr marL="457200" indent="-457200">
              <a:buClr>
                <a:srgbClr val="002060"/>
              </a:buClr>
              <a:buFont typeface="+mj-lt"/>
              <a:buAutoNum type="arabicPeriod"/>
            </a:pPr>
            <a:r>
              <a:rPr lang="en-US" sz="2100" dirty="0" smtClean="0">
                <a:solidFill>
                  <a:srgbClr val="002060"/>
                </a:solidFill>
              </a:rPr>
              <a:t>What does Charlotte mean when she says that “The storm was…man-made?”</a:t>
            </a:r>
          </a:p>
          <a:p>
            <a:pPr marL="457200" indent="-457200">
              <a:buClr>
                <a:srgbClr val="002060"/>
              </a:buClr>
              <a:buFont typeface="+mj-lt"/>
              <a:buAutoNum type="arabicPeriod"/>
            </a:pPr>
            <a:r>
              <a:rPr lang="en-US" sz="2100" dirty="0" smtClean="0">
                <a:solidFill>
                  <a:srgbClr val="002060"/>
                </a:solidFill>
              </a:rPr>
              <a:t>Why does Charlotte report her discovery of the round robin?</a:t>
            </a:r>
          </a:p>
          <a:p>
            <a:pPr marL="457200" indent="-457200">
              <a:buClr>
                <a:srgbClr val="002060"/>
              </a:buClr>
              <a:buFont typeface="+mj-lt"/>
              <a:buAutoNum type="arabicPeriod"/>
            </a:pPr>
            <a:r>
              <a:rPr lang="en-US" sz="2100" dirty="0" smtClean="0">
                <a:solidFill>
                  <a:srgbClr val="002060"/>
                </a:solidFill>
              </a:rPr>
              <a:t>Why does the captain take Charlotte with him as he goes to confront the crew?</a:t>
            </a:r>
          </a:p>
          <a:p>
            <a:pPr marL="457200" indent="-457200">
              <a:buClr>
                <a:srgbClr val="002060"/>
              </a:buClr>
              <a:buFont typeface="+mj-lt"/>
              <a:buAutoNum type="arabicPeriod"/>
            </a:pPr>
            <a:r>
              <a:rPr lang="en-US" sz="2100" dirty="0" smtClean="0">
                <a:solidFill>
                  <a:srgbClr val="002060"/>
                </a:solidFill>
              </a:rPr>
              <a:t>After she sees Captain </a:t>
            </a:r>
            <a:r>
              <a:rPr lang="en-US" sz="2100" dirty="0" err="1" smtClean="0">
                <a:solidFill>
                  <a:srgbClr val="002060"/>
                </a:solidFill>
              </a:rPr>
              <a:t>Jaggery</a:t>
            </a:r>
            <a:r>
              <a:rPr lang="en-US" sz="2100" dirty="0" smtClean="0">
                <a:solidFill>
                  <a:srgbClr val="002060"/>
                </a:solidFill>
              </a:rPr>
              <a:t> for what he is, Charlotte asks and wants his forgiveness. Why?</a:t>
            </a:r>
          </a:p>
          <a:p>
            <a:pPr marL="457200" indent="-457200">
              <a:buClr>
                <a:srgbClr val="002060"/>
              </a:buClr>
              <a:buFont typeface="+mj-lt"/>
              <a:buAutoNum type="arabicPeriod"/>
            </a:pPr>
            <a:r>
              <a:rPr lang="en-US" sz="2100" dirty="0" smtClean="0">
                <a:solidFill>
                  <a:srgbClr val="002060"/>
                </a:solidFill>
              </a:rPr>
              <a:t>Charlotte feels as if everyone hates her.  What would you have done in her place?  Explain.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accent6">
            <a:lumMod val="60000"/>
            <a:lumOff val="40000"/>
          </a:schemeClr>
        </a:solidFill>
        <a:effectLst/>
      </p:bgPr>
    </p:bg>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152400"/>
            <a:ext cx="9144000" cy="6705600"/>
          </a:xfrm>
        </p:spPr>
        <p:txBody>
          <a:bodyPr/>
          <a:lstStyle/>
          <a:p>
            <a:pPr algn="ctr">
              <a:buNone/>
            </a:pPr>
            <a:r>
              <a:rPr lang="en-US" sz="2300" b="1" u="sng" dirty="0" smtClean="0">
                <a:solidFill>
                  <a:srgbClr val="002060"/>
                </a:solidFill>
              </a:rPr>
              <a:t>Making Meanings – Ch. 13-17</a:t>
            </a:r>
          </a:p>
          <a:p>
            <a:pPr marL="457200" indent="-457200">
              <a:buClr>
                <a:srgbClr val="002060"/>
              </a:buClr>
              <a:buFont typeface="+mj-lt"/>
              <a:buAutoNum type="arabicPeriod"/>
            </a:pPr>
            <a:r>
              <a:rPr lang="en-US" sz="2300" dirty="0" smtClean="0">
                <a:solidFill>
                  <a:srgbClr val="002060"/>
                </a:solidFill>
              </a:rPr>
              <a:t>How do the sailors test Charlotte?</a:t>
            </a:r>
          </a:p>
          <a:p>
            <a:pPr marL="457200" indent="-457200">
              <a:buClr>
                <a:srgbClr val="002060"/>
              </a:buClr>
              <a:buFont typeface="+mj-lt"/>
              <a:buAutoNum type="arabicPeriod"/>
            </a:pPr>
            <a:r>
              <a:rPr lang="en-US" sz="2300" dirty="0" smtClean="0">
                <a:solidFill>
                  <a:srgbClr val="002060"/>
                </a:solidFill>
              </a:rPr>
              <a:t>Who saves Charlotte during the storm?</a:t>
            </a:r>
          </a:p>
          <a:p>
            <a:pPr marL="457200" indent="-457200">
              <a:buClr>
                <a:srgbClr val="002060"/>
              </a:buClr>
              <a:buFont typeface="+mj-lt"/>
              <a:buAutoNum type="arabicPeriod"/>
            </a:pPr>
            <a:r>
              <a:rPr lang="en-US" sz="2300" dirty="0" smtClean="0">
                <a:solidFill>
                  <a:srgbClr val="002060"/>
                </a:solidFill>
              </a:rPr>
              <a:t>Why is Charlotte tossed into the brig?</a:t>
            </a:r>
          </a:p>
          <a:p>
            <a:pPr marL="457200" indent="-457200">
              <a:buClr>
                <a:srgbClr val="002060"/>
              </a:buClr>
              <a:buFont typeface="+mj-lt"/>
              <a:buAutoNum type="arabicPeriod"/>
            </a:pPr>
            <a:r>
              <a:rPr lang="en-US" sz="2300" dirty="0" smtClean="0">
                <a:solidFill>
                  <a:srgbClr val="002060"/>
                </a:solidFill>
              </a:rPr>
              <a:t>Who do you think killed Mr. </a:t>
            </a:r>
            <a:r>
              <a:rPr lang="en-US" sz="2300" dirty="0" err="1" smtClean="0">
                <a:solidFill>
                  <a:srgbClr val="002060"/>
                </a:solidFill>
              </a:rPr>
              <a:t>Hollybrass</a:t>
            </a:r>
            <a:r>
              <a:rPr lang="en-US" sz="2300" dirty="0" smtClean="0">
                <a:solidFill>
                  <a:srgbClr val="002060"/>
                </a:solidFill>
              </a:rPr>
              <a:t>? Why?</a:t>
            </a:r>
          </a:p>
          <a:p>
            <a:pPr marL="457200" indent="-457200">
              <a:buClr>
                <a:srgbClr val="002060"/>
              </a:buClr>
              <a:buFont typeface="+mj-lt"/>
              <a:buAutoNum type="arabicPeriod"/>
            </a:pPr>
            <a:r>
              <a:rPr lang="en-US" sz="2300" dirty="0" smtClean="0">
                <a:solidFill>
                  <a:srgbClr val="002060"/>
                </a:solidFill>
              </a:rPr>
              <a:t>Why don’t the crew members want Charlotte to join them at first?</a:t>
            </a:r>
          </a:p>
          <a:p>
            <a:pPr marL="457200" indent="-457200">
              <a:buClr>
                <a:srgbClr val="002060"/>
              </a:buClr>
              <a:buFont typeface="+mj-lt"/>
              <a:buAutoNum type="arabicPeriod"/>
            </a:pPr>
            <a:r>
              <a:rPr lang="en-US" sz="2300" dirty="0" smtClean="0">
                <a:solidFill>
                  <a:srgbClr val="002060"/>
                </a:solidFill>
              </a:rPr>
              <a:t>How does Charlotte win the acceptance and respect of the crew?</a:t>
            </a:r>
          </a:p>
          <a:p>
            <a:pPr marL="457200" indent="-457200">
              <a:buClr>
                <a:srgbClr val="002060"/>
              </a:buClr>
              <a:buFont typeface="+mj-lt"/>
              <a:buAutoNum type="arabicPeriod"/>
            </a:pPr>
            <a:r>
              <a:rPr lang="en-US" sz="2300" dirty="0" smtClean="0">
                <a:solidFill>
                  <a:srgbClr val="002060"/>
                </a:solidFill>
              </a:rPr>
              <a:t>Why does the captain drive Charlotte so hard?</a:t>
            </a:r>
          </a:p>
          <a:p>
            <a:pPr marL="457200" indent="-457200">
              <a:buClr>
                <a:srgbClr val="002060"/>
              </a:buClr>
              <a:buFont typeface="+mj-lt"/>
              <a:buAutoNum type="arabicPeriod"/>
            </a:pPr>
            <a:r>
              <a:rPr lang="en-US" sz="2300" dirty="0" smtClean="0">
                <a:solidFill>
                  <a:srgbClr val="002060"/>
                </a:solidFill>
              </a:rPr>
              <a:t>What causes the crew to turn against Charlotte again?</a:t>
            </a:r>
          </a:p>
          <a:p>
            <a:pPr marL="457200" indent="-457200">
              <a:buClr>
                <a:srgbClr val="002060"/>
              </a:buClr>
              <a:buFont typeface="+mj-lt"/>
              <a:buAutoNum type="arabicPeriod"/>
            </a:pPr>
            <a:r>
              <a:rPr lang="en-US" sz="2300" dirty="0" smtClean="0">
                <a:solidFill>
                  <a:srgbClr val="002060"/>
                </a:solidFill>
              </a:rPr>
              <a:t>Imagine the pride Charlotte must feel about having succeeded in the role of a sailor.  Finish this sentence as if you were Charlotte:  I am proud of myself because _____________.</a:t>
            </a:r>
          </a:p>
          <a:p>
            <a:pPr marL="457200" indent="-457200">
              <a:buClr>
                <a:srgbClr val="002060"/>
              </a:buClr>
              <a:buFont typeface="+mj-lt"/>
              <a:buAutoNum type="arabicPeriod"/>
            </a:pPr>
            <a:r>
              <a:rPr lang="en-US" sz="2300" dirty="0" smtClean="0">
                <a:solidFill>
                  <a:srgbClr val="002060"/>
                </a:solidFill>
              </a:rPr>
              <a:t>The captain has the authority to be both prosecutor and judge in Charlotte’s trial.  Is this combined authority a bad idea?  Explain.</a:t>
            </a:r>
          </a:p>
          <a:p>
            <a:pPr marL="457200" indent="-457200">
              <a:buClr>
                <a:srgbClr val="002060"/>
              </a:buClr>
              <a:buFont typeface="+mj-lt"/>
              <a:buAutoNum type="arabicPeriod"/>
            </a:pPr>
            <a:r>
              <a:rPr lang="en-US" sz="2300" dirty="0" smtClean="0">
                <a:solidFill>
                  <a:srgbClr val="002060"/>
                </a:solidFill>
              </a:rPr>
              <a:t>The description of Charlotte’s first climb to the top of the main mast takes up almost six pages.  Is all the detail necessary?  Explain.</a:t>
            </a:r>
          </a:p>
          <a:p>
            <a:pPr marL="457200" indent="-457200">
              <a:buClr>
                <a:srgbClr val="002060"/>
              </a:buClr>
              <a:buFont typeface="+mj-lt"/>
              <a:buAutoNum type="arabicPeriod"/>
            </a:pPr>
            <a:endParaRPr lang="en-US" sz="2300" dirty="0" smtClean="0">
              <a:solidFill>
                <a:srgbClr val="00206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2">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gradFill>
          <a:gsLst>
            <a:gs pos="0">
              <a:srgbClr val="000000"/>
            </a:gs>
            <a:gs pos="20000">
              <a:srgbClr val="000040"/>
            </a:gs>
            <a:gs pos="50000">
              <a:srgbClr val="400040"/>
            </a:gs>
            <a:gs pos="75000">
              <a:srgbClr val="8F0040"/>
            </a:gs>
            <a:gs pos="89999">
              <a:srgbClr val="F27300"/>
            </a:gs>
            <a:gs pos="100000">
              <a:srgbClr val="FFBF00"/>
            </a:gs>
          </a:gsLst>
          <a:lin ang="5400000" scaled="0"/>
        </a:gradFill>
        <a:effectLst/>
      </p:bgPr>
    </p:bg>
    <p:spTree>
      <p:nvGrpSpPr>
        <p:cNvPr id="1" name=""/>
        <p:cNvGrpSpPr/>
        <p:nvPr/>
      </p:nvGrpSpPr>
      <p:grpSpPr>
        <a:xfrm>
          <a:off x="0" y="0"/>
          <a:ext cx="0" cy="0"/>
          <a:chOff x="0" y="0"/>
          <a:chExt cx="0" cy="0"/>
        </a:xfrm>
      </p:grpSpPr>
      <p:sp>
        <p:nvSpPr>
          <p:cNvPr id="9" name="Title 8"/>
          <p:cNvSpPr>
            <a:spLocks noGrp="1"/>
          </p:cNvSpPr>
          <p:nvPr>
            <p:ph type="title"/>
          </p:nvPr>
        </p:nvSpPr>
        <p:spPr>
          <a:xfrm>
            <a:off x="0" y="0"/>
            <a:ext cx="9144000" cy="1066800"/>
          </a:xfrm>
        </p:spPr>
        <p:txBody>
          <a:bodyPr/>
          <a:lstStyle/>
          <a:p>
            <a:pPr algn="ctr" fontAlgn="auto">
              <a:spcAft>
                <a:spcPts val="0"/>
              </a:spcAft>
              <a:defRPr/>
            </a:pPr>
            <a:r>
              <a:rPr sz="3200" dirty="0" smtClean="0">
                <a:solidFill>
                  <a:schemeClr val="tx1"/>
                </a:solidFill>
                <a:latin typeface="Atlantic Inline" pitchFamily="82" charset="0"/>
              </a:rPr>
              <a:t>Chapters 16-22</a:t>
            </a:r>
            <a:endParaRPr sz="3200" dirty="0">
              <a:solidFill>
                <a:schemeClr val="tx1"/>
              </a:solidFill>
              <a:latin typeface="Atlantic Inline" pitchFamily="82" charset="0"/>
            </a:endParaRPr>
          </a:p>
        </p:txBody>
      </p:sp>
      <p:sp>
        <p:nvSpPr>
          <p:cNvPr id="10" name="Content Placeholder 9"/>
          <p:cNvSpPr>
            <a:spLocks noGrp="1"/>
          </p:cNvSpPr>
          <p:nvPr>
            <p:ph sz="half" idx="1"/>
          </p:nvPr>
        </p:nvSpPr>
        <p:spPr>
          <a:xfrm>
            <a:off x="152400" y="1143000"/>
            <a:ext cx="3810000" cy="5562600"/>
          </a:xfrm>
          <a:ln w="19050">
            <a:solidFill>
              <a:schemeClr val="tx1"/>
            </a:solidFill>
          </a:ln>
        </p:spPr>
        <p:txBody>
          <a:bodyPr/>
          <a:lstStyle/>
          <a:p>
            <a:r>
              <a:rPr lang="en-US" sz="2200" b="1" u="sng" dirty="0" smtClean="0"/>
              <a:t>Journal</a:t>
            </a:r>
            <a:r>
              <a:rPr lang="en-US" sz="2200" dirty="0" smtClean="0"/>
              <a:t>: What words and phrases come to mind when you think of the word “independence?”  when you think of the phrase “social customs?”  Make two word webs, one with terms related to “independence” and the other with terms related to the phrase “social customs.”</a:t>
            </a:r>
            <a:br>
              <a:rPr lang="en-US" sz="2200" dirty="0" smtClean="0"/>
            </a:br>
            <a:endParaRPr lang="en-US" sz="2200" b="1" u="sng" dirty="0" smtClean="0"/>
          </a:p>
          <a:p>
            <a:r>
              <a:rPr lang="en-US" sz="2200" b="1" u="sng" dirty="0" smtClean="0"/>
              <a:t>Setting a Purpose</a:t>
            </a:r>
            <a:r>
              <a:rPr lang="en-US" sz="2200" dirty="0" smtClean="0"/>
              <a:t>: Read to find out what life Charlotte finally chooses for herself.</a:t>
            </a:r>
            <a:endParaRPr lang="en-US" sz="2200" b="1" u="sng" dirty="0" smtClean="0"/>
          </a:p>
        </p:txBody>
      </p:sp>
      <p:sp>
        <p:nvSpPr>
          <p:cNvPr id="11" name="Content Placeholder 10"/>
          <p:cNvSpPr>
            <a:spLocks noGrp="1"/>
          </p:cNvSpPr>
          <p:nvPr>
            <p:ph sz="half" idx="2"/>
          </p:nvPr>
        </p:nvSpPr>
        <p:spPr>
          <a:xfrm>
            <a:off x="4191000" y="1143000"/>
            <a:ext cx="4800600" cy="5486400"/>
          </a:xfrm>
          <a:ln w="19050">
            <a:solidFill>
              <a:schemeClr val="tx1"/>
            </a:solidFill>
          </a:ln>
        </p:spPr>
        <p:txBody>
          <a:bodyPr>
            <a:noAutofit/>
          </a:bodyPr>
          <a:lstStyle/>
          <a:p>
            <a:pPr marL="274320" indent="-274320" fontAlgn="auto">
              <a:spcAft>
                <a:spcPts val="0"/>
              </a:spcAft>
              <a:buFont typeface="Wingdings 2"/>
              <a:buChar char=""/>
              <a:defRPr/>
            </a:pPr>
            <a:r>
              <a:rPr lang="en-US" sz="2400" b="1" u="sng" dirty="0" smtClean="0"/>
              <a:t>Did You Know</a:t>
            </a:r>
            <a:r>
              <a:rPr lang="en-US" sz="2400" dirty="0" smtClean="0"/>
              <a:t>: In 1832, when the events of the novel take place, the state of Rhode Island was thriving.  Its job opportunities attracted many immigrants; its attractive coastline and the island city of Newport drew wealthy vacationers.  Providence and Blackstone Valley were manufacturing centers.  Providence was then, as it is today, the cultural and economic center of the state.</a:t>
            </a:r>
            <a:endParaRPr lang="en-US" sz="2400" b="1" u="sng"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gradFill>
          <a:gsLst>
            <a:gs pos="0">
              <a:srgbClr val="000000"/>
            </a:gs>
            <a:gs pos="20000">
              <a:srgbClr val="000040"/>
            </a:gs>
            <a:gs pos="50000">
              <a:srgbClr val="400040"/>
            </a:gs>
            <a:gs pos="75000">
              <a:srgbClr val="8F0040"/>
            </a:gs>
            <a:gs pos="89999">
              <a:srgbClr val="F27300"/>
            </a:gs>
            <a:gs pos="100000">
              <a:srgbClr val="FFBF00"/>
            </a:gs>
          </a:gsLst>
          <a:lin ang="5400000" scaled="0"/>
        </a:gradFill>
        <a:effectLst/>
      </p:bgPr>
    </p:bg>
    <p:spTree>
      <p:nvGrpSpPr>
        <p:cNvPr id="1" name=""/>
        <p:cNvGrpSpPr/>
        <p:nvPr/>
      </p:nvGrpSpPr>
      <p:grpSpPr>
        <a:xfrm>
          <a:off x="0" y="0"/>
          <a:ext cx="0" cy="0"/>
          <a:chOff x="0" y="0"/>
          <a:chExt cx="0" cy="0"/>
        </a:xfrm>
      </p:grpSpPr>
      <p:sp>
        <p:nvSpPr>
          <p:cNvPr id="5" name="Content Placeholder 4"/>
          <p:cNvSpPr>
            <a:spLocks noGrp="1"/>
          </p:cNvSpPr>
          <p:nvPr>
            <p:ph idx="1"/>
          </p:nvPr>
        </p:nvSpPr>
        <p:spPr>
          <a:xfrm>
            <a:off x="0" y="1524000"/>
            <a:ext cx="9144000" cy="5334000"/>
          </a:xfrm>
        </p:spPr>
        <p:txBody>
          <a:bodyPr/>
          <a:lstStyle/>
          <a:p>
            <a:r>
              <a:rPr lang="en-US" dirty="0" smtClean="0"/>
              <a:t>State laws regarding slavery were changing at the time charlotte took her voyage.  Many states wanted to do away with slavery altogether.  Southern plantation owners, however, felt that they could not farm their lands without the inexpensive labor provided by enslaved people.  The country became divided into free states and slave states.  Some enslaved people escaped to freedom by following the Underground Railroad, a secret cooperative network among antislavery people that led from the South to the North.  In the North, however, conditions for African Americans were far from ideal.  Discrimination and segregation were widespread.</a:t>
            </a:r>
          </a:p>
        </p:txBody>
      </p:sp>
      <p:sp>
        <p:nvSpPr>
          <p:cNvPr id="2" name="Title 1"/>
          <p:cNvSpPr>
            <a:spLocks noGrp="1"/>
          </p:cNvSpPr>
          <p:nvPr>
            <p:ph type="title"/>
          </p:nvPr>
        </p:nvSpPr>
        <p:spPr/>
        <p:txBody>
          <a:bodyPr>
            <a:normAutofit/>
          </a:bodyPr>
          <a:lstStyle/>
          <a:p>
            <a:pPr algn="ctr" fontAlgn="auto">
              <a:spcAft>
                <a:spcPts val="0"/>
              </a:spcAft>
              <a:defRPr/>
            </a:pPr>
            <a:r>
              <a:rPr dirty="0" smtClean="0">
                <a:solidFill>
                  <a:schemeClr val="tx1"/>
                </a:solidFill>
              </a:rPr>
              <a:t>Free States and Slave States</a:t>
            </a:r>
            <a:endParaRPr b="1" u="sng"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gradFill>
          <a:gsLst>
            <a:gs pos="0">
              <a:srgbClr val="000000"/>
            </a:gs>
            <a:gs pos="20000">
              <a:srgbClr val="000040"/>
            </a:gs>
            <a:gs pos="50000">
              <a:srgbClr val="400040"/>
            </a:gs>
            <a:gs pos="75000">
              <a:srgbClr val="8F0040"/>
            </a:gs>
            <a:gs pos="89999">
              <a:srgbClr val="F27300"/>
            </a:gs>
            <a:gs pos="100000">
              <a:srgbClr val="FFBF00"/>
            </a:gs>
          </a:gsLst>
          <a:lin ang="5400000" scaled="0"/>
        </a:gradFill>
        <a:effectLst/>
      </p:bgPr>
    </p:bg>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1524000"/>
            <a:ext cx="9144000" cy="5334000"/>
          </a:xfrm>
        </p:spPr>
        <p:txBody>
          <a:bodyPr/>
          <a:lstStyle/>
          <a:p>
            <a:r>
              <a:rPr lang="en-US" sz="2800" u="sng" dirty="0" smtClean="0"/>
              <a:t>abominations</a:t>
            </a:r>
            <a:r>
              <a:rPr lang="en-US" sz="2800" dirty="0" smtClean="0"/>
              <a:t>– n – horrors</a:t>
            </a:r>
          </a:p>
          <a:p>
            <a:r>
              <a:rPr lang="en-US" sz="2800" u="sng" dirty="0" smtClean="0"/>
              <a:t>apparition</a:t>
            </a:r>
            <a:r>
              <a:rPr lang="en-US" sz="2800" dirty="0" smtClean="0"/>
              <a:t>– n– ghost</a:t>
            </a:r>
          </a:p>
          <a:p>
            <a:r>
              <a:rPr lang="en-US" sz="2800" u="sng" dirty="0" smtClean="0"/>
              <a:t>commence</a:t>
            </a:r>
            <a:r>
              <a:rPr lang="en-US" sz="2800" dirty="0" smtClean="0"/>
              <a:t>– v– to begin</a:t>
            </a:r>
          </a:p>
          <a:p>
            <a:r>
              <a:rPr lang="en-US" sz="2800" u="sng" dirty="0" smtClean="0"/>
              <a:t>conspiracy</a:t>
            </a:r>
            <a:r>
              <a:rPr lang="en-US" sz="2800" dirty="0" smtClean="0"/>
              <a:t>– n – a secret plan</a:t>
            </a:r>
          </a:p>
          <a:p>
            <a:r>
              <a:rPr lang="en-US" sz="2800" u="sng" dirty="0" smtClean="0"/>
              <a:t>copiously</a:t>
            </a:r>
            <a:r>
              <a:rPr lang="en-US" sz="2800" dirty="0" smtClean="0"/>
              <a:t>– adv – plentifully; in great amounts</a:t>
            </a:r>
          </a:p>
          <a:p>
            <a:r>
              <a:rPr lang="en-US" sz="2800" u="sng" dirty="0" smtClean="0"/>
              <a:t>mutely</a:t>
            </a:r>
            <a:r>
              <a:rPr lang="en-US" sz="2800" dirty="0" smtClean="0"/>
              <a:t>– adv– silently</a:t>
            </a:r>
          </a:p>
          <a:p>
            <a:r>
              <a:rPr lang="en-US" sz="2800" u="sng" dirty="0" smtClean="0"/>
              <a:t>perplexity</a:t>
            </a:r>
            <a:r>
              <a:rPr lang="en-US" sz="2800" dirty="0" smtClean="0"/>
              <a:t>– n– confusion</a:t>
            </a:r>
          </a:p>
          <a:p>
            <a:r>
              <a:rPr lang="en-US" sz="2800" u="sng" dirty="0" smtClean="0"/>
              <a:t>prophecy</a:t>
            </a:r>
            <a:r>
              <a:rPr lang="en-US" sz="2800" dirty="0" smtClean="0"/>
              <a:t>– n– a foretelling of the future</a:t>
            </a:r>
          </a:p>
          <a:p>
            <a:r>
              <a:rPr lang="en-US" sz="2800" u="sng" dirty="0" smtClean="0"/>
              <a:t>renounce</a:t>
            </a:r>
            <a:r>
              <a:rPr lang="en-US" sz="2800" dirty="0" smtClean="0"/>
              <a:t> – v – to give up</a:t>
            </a:r>
          </a:p>
          <a:p>
            <a:r>
              <a:rPr lang="en-US" sz="2800" u="sng" dirty="0" smtClean="0"/>
              <a:t>shrewdly</a:t>
            </a:r>
            <a:r>
              <a:rPr lang="en-US" sz="2800" dirty="0" smtClean="0"/>
              <a:t> – adv - cleverly</a:t>
            </a:r>
            <a:endParaRPr lang="en-US" sz="2800" u="sng" dirty="0" smtClean="0"/>
          </a:p>
        </p:txBody>
      </p:sp>
      <p:sp>
        <p:nvSpPr>
          <p:cNvPr id="3" name="Title 2"/>
          <p:cNvSpPr>
            <a:spLocks noGrp="1"/>
          </p:cNvSpPr>
          <p:nvPr>
            <p:ph type="title"/>
          </p:nvPr>
        </p:nvSpPr>
        <p:spPr/>
        <p:txBody>
          <a:bodyPr/>
          <a:lstStyle/>
          <a:p>
            <a:pPr algn="ctr" fontAlgn="auto">
              <a:spcAft>
                <a:spcPts val="0"/>
              </a:spcAft>
              <a:defRPr/>
            </a:pPr>
            <a:r>
              <a:rPr dirty="0" smtClean="0">
                <a:solidFill>
                  <a:schemeClr val="tx1"/>
                </a:solidFill>
              </a:rPr>
              <a:t>Ch. 16-22 Vocabulary</a:t>
            </a:r>
            <a:endParaRPr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002060"/>
        </a:solidFill>
        <a:effectLst/>
      </p:bgPr>
    </p:bg>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152400"/>
            <a:ext cx="9144000" cy="6705600"/>
          </a:xfrm>
        </p:spPr>
        <p:txBody>
          <a:bodyPr/>
          <a:lstStyle/>
          <a:p>
            <a:pPr algn="ctr">
              <a:buNone/>
            </a:pPr>
            <a:r>
              <a:rPr lang="en-US" sz="2300" b="1" u="sng" dirty="0" smtClean="0"/>
              <a:t>Making Meanings – Ch. 18-22</a:t>
            </a:r>
            <a:endParaRPr lang="en-US" sz="2300" dirty="0" smtClean="0"/>
          </a:p>
          <a:p>
            <a:pPr marL="457200" indent="-457200">
              <a:buClr>
                <a:schemeClr val="tx1"/>
              </a:buClr>
              <a:buFont typeface="+mj-lt"/>
              <a:buAutoNum type="arabicPeriod"/>
            </a:pPr>
            <a:r>
              <a:rPr lang="en-US" sz="2400" dirty="0" smtClean="0"/>
              <a:t>Who is killed with Charlotte’s knife?</a:t>
            </a:r>
          </a:p>
          <a:p>
            <a:pPr marL="457200" indent="-457200">
              <a:buClr>
                <a:schemeClr val="tx1"/>
              </a:buClr>
              <a:buFont typeface="+mj-lt"/>
              <a:buAutoNum type="arabicPeriod"/>
            </a:pPr>
            <a:r>
              <a:rPr lang="en-US" sz="2400" dirty="0" smtClean="0"/>
              <a:t>Who really killed him, and why?</a:t>
            </a:r>
          </a:p>
          <a:p>
            <a:pPr marL="457200" indent="-457200">
              <a:buClr>
                <a:schemeClr val="tx1"/>
              </a:buClr>
              <a:buFont typeface="+mj-lt"/>
              <a:buAutoNum type="arabicPeriod"/>
            </a:pPr>
            <a:r>
              <a:rPr lang="en-US" sz="2400" dirty="0" smtClean="0"/>
              <a:t>What evidence does the captain give of Charlotte’s “unnatural” actions and behavior?</a:t>
            </a:r>
          </a:p>
          <a:p>
            <a:pPr marL="457200" indent="-457200">
              <a:buClr>
                <a:schemeClr val="tx1"/>
              </a:buClr>
              <a:buFont typeface="+mj-lt"/>
              <a:buAutoNum type="arabicPeriod"/>
            </a:pPr>
            <a:r>
              <a:rPr lang="en-US" sz="2400" dirty="0" smtClean="0"/>
              <a:t>How does Charlotte’s imagined return home differ from the reality?</a:t>
            </a:r>
          </a:p>
          <a:p>
            <a:pPr marL="457200" indent="-457200">
              <a:buClr>
                <a:schemeClr val="tx1"/>
              </a:buClr>
              <a:buFont typeface="+mj-lt"/>
              <a:buAutoNum type="arabicPeriod"/>
            </a:pPr>
            <a:r>
              <a:rPr lang="en-US" sz="2400" dirty="0" smtClean="0"/>
              <a:t>Why doesn’t the crew support Charlotte at her trial?</a:t>
            </a:r>
          </a:p>
          <a:p>
            <a:pPr marL="457200" indent="-457200">
              <a:buClr>
                <a:schemeClr val="tx1"/>
              </a:buClr>
              <a:buFont typeface="+mj-lt"/>
              <a:buAutoNum type="arabicPeriod"/>
            </a:pPr>
            <a:r>
              <a:rPr lang="en-US" sz="2400" dirty="0" smtClean="0"/>
              <a:t>Why is Charlotte nervous when Zachariah confides in </a:t>
            </a:r>
            <a:r>
              <a:rPr lang="en-US" sz="2400" dirty="0" err="1" smtClean="0"/>
              <a:t>Keetch</a:t>
            </a:r>
            <a:r>
              <a:rPr lang="en-US" sz="2400" dirty="0" smtClean="0"/>
              <a:t>?  Is she right to be nervous?</a:t>
            </a:r>
          </a:p>
          <a:p>
            <a:pPr marL="457200" indent="-457200">
              <a:buClr>
                <a:schemeClr val="tx1"/>
              </a:buClr>
              <a:buFont typeface="+mj-lt"/>
              <a:buAutoNum type="arabicPeriod"/>
            </a:pPr>
            <a:r>
              <a:rPr lang="en-US" sz="2400" dirty="0" smtClean="0"/>
              <a:t>Why does Charlotte’s father burn her journal?</a:t>
            </a:r>
          </a:p>
          <a:p>
            <a:pPr marL="457200" indent="-457200">
              <a:buClr>
                <a:schemeClr val="tx1"/>
              </a:buClr>
              <a:buFont typeface="+mj-lt"/>
              <a:buAutoNum type="arabicPeriod"/>
            </a:pPr>
            <a:r>
              <a:rPr lang="en-US" sz="2400" dirty="0" smtClean="0"/>
              <a:t>Charlotte suddenly finds herself at odds with her family about how she should behave and think.  She chooses to run away.  How else might she have handled the conflict?</a:t>
            </a:r>
          </a:p>
          <a:p>
            <a:pPr marL="457200" indent="-457200">
              <a:buClr>
                <a:schemeClr val="tx1"/>
              </a:buClr>
              <a:buFont typeface="+mj-lt"/>
              <a:buAutoNum type="arabicPeriod"/>
            </a:pPr>
            <a:r>
              <a:rPr lang="en-US" sz="2400" dirty="0" smtClean="0"/>
              <a:t>Did the novel’s ending surprise you?  Does it make sense to you?  Explain.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smtClean="0"/>
              <a:t>Despite the author’s love of reading and learning, school was a constant struggle for him.  Later in his life, he realized that he had a learning disorder that affected his ability to spell and form letters.  Because at that time people did not understand learning disorders, Avi was criticized at school and told that he would never be a good student or writer.</a:t>
            </a:r>
          </a:p>
          <a:p>
            <a:r>
              <a:rPr lang="en-US" smtClean="0"/>
              <a:t>However, he would not be discouraged.  With the encouragement of his family and a helpful tutor, and because of his love of books and his own stubbornness, he kept writing….</a:t>
            </a:r>
          </a:p>
        </p:txBody>
      </p:sp>
      <p:sp>
        <p:nvSpPr>
          <p:cNvPr id="3" name="Title 2"/>
          <p:cNvSpPr>
            <a:spLocks noGrp="1"/>
          </p:cNvSpPr>
          <p:nvPr>
            <p:ph type="title"/>
          </p:nvPr>
        </p:nvSpPr>
        <p:spPr/>
        <p:txBody>
          <a:bodyPr/>
          <a:lstStyle/>
          <a:p>
            <a:pPr fontAlgn="auto">
              <a:spcAft>
                <a:spcPts val="0"/>
              </a:spcAft>
              <a:defRPr/>
            </a:pPr>
            <a:r>
              <a:rPr smtClean="0"/>
              <a:t>…Discouraged???…</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524000"/>
            <a:ext cx="8229600" cy="4953000"/>
          </a:xfrm>
        </p:spPr>
        <p:txBody>
          <a:bodyPr>
            <a:normAutofit fontScale="92500"/>
          </a:bodyPr>
          <a:lstStyle/>
          <a:p>
            <a:pPr marL="274320" indent="-274320" fontAlgn="auto">
              <a:spcAft>
                <a:spcPts val="0"/>
              </a:spcAft>
              <a:buFont typeface="Wingdings 2"/>
              <a:buChar char=""/>
              <a:defRPr/>
            </a:pPr>
            <a:r>
              <a:rPr lang="en-US" dirty="0" smtClean="0"/>
              <a:t>While still in high school, he decided that he wanted to have a career as a writer.  </a:t>
            </a:r>
            <a:r>
              <a:rPr lang="en-US" dirty="0" err="1" smtClean="0"/>
              <a:t>Avi</a:t>
            </a:r>
            <a:r>
              <a:rPr lang="en-US" dirty="0" smtClean="0"/>
              <a:t> based the experiences of many of his later fictional characters on his own experience of feeling like an outsider.</a:t>
            </a:r>
          </a:p>
          <a:p>
            <a:pPr marL="274320" indent="-274320" fontAlgn="auto">
              <a:spcAft>
                <a:spcPts val="0"/>
              </a:spcAft>
              <a:buFont typeface="Wingdings 2"/>
              <a:buChar char=""/>
              <a:defRPr/>
            </a:pPr>
            <a:r>
              <a:rPr lang="en-US" dirty="0" smtClean="0"/>
              <a:t>2 degrees from the University of Wisconsin</a:t>
            </a:r>
          </a:p>
          <a:p>
            <a:pPr marL="274320" indent="-274320" fontAlgn="auto">
              <a:spcAft>
                <a:spcPts val="0"/>
              </a:spcAft>
              <a:buFont typeface="Wingdings 2"/>
              <a:buChar char=""/>
              <a:defRPr/>
            </a:pPr>
            <a:r>
              <a:rPr lang="en-US" dirty="0" smtClean="0"/>
              <a:t>Librarian in New York for 25 years – also continued to write during this time</a:t>
            </a:r>
          </a:p>
          <a:p>
            <a:pPr marL="274320" indent="-274320" fontAlgn="auto">
              <a:spcAft>
                <a:spcPts val="0"/>
              </a:spcAft>
              <a:buFont typeface="Wingdings 2"/>
              <a:buChar char=""/>
              <a:defRPr/>
            </a:pPr>
            <a:r>
              <a:rPr lang="en-US" dirty="0" smtClean="0"/>
              <a:t>Today, </a:t>
            </a:r>
            <a:r>
              <a:rPr lang="en-US" dirty="0" err="1" smtClean="0"/>
              <a:t>Avi</a:t>
            </a:r>
            <a:r>
              <a:rPr lang="en-US" dirty="0" smtClean="0"/>
              <a:t> writes full time and travels around the country to give talks in schools.  He likes to share his story of success with students, particularly students with learning disorders.  </a:t>
            </a:r>
            <a:r>
              <a:rPr lang="en-US" dirty="0" err="1" smtClean="0"/>
              <a:t>Avi</a:t>
            </a:r>
            <a:r>
              <a:rPr lang="en-US" dirty="0" smtClean="0"/>
              <a:t> believes that being in touch with his readers helps him keep his stories realistic.</a:t>
            </a:r>
            <a:endParaRPr lang="en-US" dirty="0"/>
          </a:p>
        </p:txBody>
      </p:sp>
      <p:sp>
        <p:nvSpPr>
          <p:cNvPr id="3" name="Title 2"/>
          <p:cNvSpPr>
            <a:spLocks noGrp="1"/>
          </p:cNvSpPr>
          <p:nvPr>
            <p:ph type="title"/>
          </p:nvPr>
        </p:nvSpPr>
        <p:spPr/>
        <p:txBody>
          <a:bodyPr/>
          <a:lstStyle/>
          <a:p>
            <a:pPr fontAlgn="auto">
              <a:spcAft>
                <a:spcPts val="0"/>
              </a:spcAft>
              <a:defRPr/>
            </a:pPr>
            <a:r>
              <a:rPr smtClean="0"/>
              <a:t>…and…</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pPr fontAlgn="auto">
              <a:spcAft>
                <a:spcPts val="0"/>
              </a:spcAft>
              <a:defRPr/>
            </a:pPr>
            <a:r>
              <a:rPr smtClean="0">
                <a:latin typeface="Algerian" pitchFamily="82" charset="0"/>
              </a:rPr>
              <a:t>Introducing the Novel…</a:t>
            </a:r>
            <a:endParaRPr>
              <a:latin typeface="Algerian" pitchFamily="82"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Content Placeholder 1"/>
          <p:cNvSpPr>
            <a:spLocks noGrp="1"/>
          </p:cNvSpPr>
          <p:nvPr>
            <p:ph idx="1"/>
          </p:nvPr>
        </p:nvSpPr>
        <p:spPr>
          <a:xfrm>
            <a:off x="304800" y="304800"/>
            <a:ext cx="8610600" cy="6248400"/>
          </a:xfrm>
        </p:spPr>
        <p:txBody>
          <a:bodyPr/>
          <a:lstStyle/>
          <a:p>
            <a:pPr algn="ctr">
              <a:buFont typeface="Wingdings 2" pitchFamily="18" charset="2"/>
              <a:buNone/>
            </a:pPr>
            <a:r>
              <a:rPr lang="en-US" dirty="0" smtClean="0">
                <a:latin typeface="Dingle Berries" pitchFamily="34" charset="2"/>
              </a:rPr>
              <a:t>“Miss Doyle, please…I have something else to offer.”</a:t>
            </a:r>
            <a:br>
              <a:rPr lang="en-US" dirty="0" smtClean="0">
                <a:latin typeface="Dingle Berries" pitchFamily="34" charset="2"/>
              </a:rPr>
            </a:br>
            <a:endParaRPr lang="en-US" dirty="0" smtClean="0">
              <a:latin typeface="Dingle Berries" pitchFamily="34" charset="2"/>
            </a:endParaRPr>
          </a:p>
          <a:p>
            <a:pPr algn="ctr">
              <a:buFont typeface="Wingdings 2" pitchFamily="18" charset="2"/>
              <a:buNone/>
            </a:pPr>
            <a:r>
              <a:rPr lang="en-US" dirty="0" smtClean="0">
                <a:latin typeface="Dingle Berries" pitchFamily="34" charset="2"/>
              </a:rPr>
              <a:t>“No more tea, thank you.”</a:t>
            </a:r>
            <a:br>
              <a:rPr lang="en-US" dirty="0" smtClean="0">
                <a:latin typeface="Dingle Berries" pitchFamily="34" charset="2"/>
              </a:rPr>
            </a:br>
            <a:endParaRPr lang="en-US" dirty="0" smtClean="0">
              <a:latin typeface="Dingle Berries" pitchFamily="34" charset="2"/>
            </a:endParaRPr>
          </a:p>
          <a:p>
            <a:pPr algn="ctr">
              <a:buFont typeface="Wingdings 2" pitchFamily="18" charset="2"/>
              <a:buNone/>
            </a:pPr>
            <a:r>
              <a:rPr lang="en-US" dirty="0" smtClean="0">
                <a:latin typeface="Dingle Berries" pitchFamily="34" charset="2"/>
              </a:rPr>
              <a:t>“No, miss.  It is this.”  He held out a knife.  With a scream I jumped back.</a:t>
            </a:r>
            <a:br>
              <a:rPr lang="en-US" dirty="0" smtClean="0">
                <a:latin typeface="Dingle Berries" pitchFamily="34" charset="2"/>
              </a:rPr>
            </a:br>
            <a:endParaRPr lang="en-US" dirty="0" smtClean="0">
              <a:latin typeface="Dingle Berries" pitchFamily="34" charset="2"/>
            </a:endParaRPr>
          </a:p>
          <a:p>
            <a:pPr algn="ctr">
              <a:buFont typeface="Wingdings 2" pitchFamily="18" charset="2"/>
              <a:buNone/>
            </a:pPr>
            <a:r>
              <a:rPr lang="en-US" dirty="0" smtClean="0">
                <a:latin typeface="Dingle Berries" pitchFamily="34" charset="2"/>
              </a:rPr>
              <a:t>“No, No! Miss Doyle.  Don’t misunderstand!  I only wish to give you the knife as protection – in case you need it…Miss Doyle doesn’t know what might happen.  A ship sails with any wind she finds “ he whispered.</a:t>
            </a:r>
          </a:p>
          <a:p>
            <a:pPr algn="ctr">
              <a:buFont typeface="Wingdings 2" pitchFamily="18" charset="2"/>
              <a:buNone/>
            </a:pPr>
            <a:endParaRPr lang="en-US" dirty="0" smtClean="0">
              <a:latin typeface="Dingle Berries" pitchFamily="34" charset="2"/>
            </a:endParaRPr>
          </a:p>
          <a:p>
            <a:pPr algn="ctr">
              <a:buFont typeface="Wingdings 2" pitchFamily="18" charset="2"/>
              <a:buNone/>
            </a:pPr>
            <a:r>
              <a:rPr lang="en-US" dirty="0" smtClean="0">
                <a:latin typeface="Dingle Berries" pitchFamily="34" charset="2"/>
              </a:rPr>
              <a:t>			--</a:t>
            </a:r>
            <a:r>
              <a:rPr lang="en-US" i="1" dirty="0" smtClean="0">
                <a:latin typeface="Dingle Berries" pitchFamily="34" charset="2"/>
              </a:rPr>
              <a:t>The True Confessions of Charlotte Doyle,</a:t>
            </a:r>
          </a:p>
          <a:p>
            <a:pPr algn="ctr">
              <a:buFont typeface="Wingdings 2" pitchFamily="18" charset="2"/>
              <a:buNone/>
            </a:pPr>
            <a:r>
              <a:rPr lang="en-US" i="1" dirty="0" smtClean="0">
                <a:latin typeface="Dingle Berries" pitchFamily="34" charset="2"/>
              </a:rPr>
              <a:t>								Chapter 2</a:t>
            </a:r>
            <a:endParaRPr lang="en-US" dirty="0" smtClean="0">
              <a:latin typeface="Dingle Berries" pitchFamily="34" charset="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8600" y="990600"/>
            <a:ext cx="8686800" cy="5562600"/>
          </a:xfrm>
        </p:spPr>
        <p:txBody>
          <a:bodyPr>
            <a:normAutofit lnSpcReduction="10000"/>
          </a:bodyPr>
          <a:lstStyle/>
          <a:p>
            <a:pPr marL="274320" indent="-274320" fontAlgn="auto">
              <a:spcAft>
                <a:spcPts val="0"/>
              </a:spcAft>
              <a:buFont typeface="Wingdings 2"/>
              <a:buChar char=""/>
              <a:defRPr/>
            </a:pPr>
            <a:r>
              <a:rPr lang="en-US" u="sng" dirty="0" smtClean="0"/>
              <a:t>The True Confessions of Charlotte Doyle</a:t>
            </a:r>
            <a:r>
              <a:rPr lang="en-US" dirty="0" smtClean="0"/>
              <a:t>, is an adventure novel set in 1832.  When the novel begins, Charlotte Doyle is a sheltered schoolgirl who knows only the wealthy world of her family.  She is about to embark on a journey that will take her from her school in England to her family’s home in Providence, Rhode Island.</a:t>
            </a:r>
            <a:br>
              <a:rPr lang="en-US" dirty="0" smtClean="0"/>
            </a:br>
            <a:endParaRPr lang="en-US" dirty="0" smtClean="0"/>
          </a:p>
          <a:p>
            <a:pPr marL="274320" indent="-274320" fontAlgn="auto">
              <a:spcAft>
                <a:spcPts val="0"/>
              </a:spcAft>
              <a:buFont typeface="Wingdings 2"/>
              <a:buChar char=""/>
              <a:defRPr/>
            </a:pPr>
            <a:r>
              <a:rPr lang="en-US" dirty="0" smtClean="0"/>
              <a:t>From the moment she steps aboard the </a:t>
            </a:r>
            <a:r>
              <a:rPr lang="en-US" i="1" dirty="0" smtClean="0"/>
              <a:t>Seahawk</a:t>
            </a:r>
            <a:r>
              <a:rPr lang="en-US" dirty="0" smtClean="0"/>
              <a:t>, Charlotte Doyle has unsettling experiences.  In the earliest days of her voyage, these experiences strengthen Charlotte’s feelings that she should not be traveling across the Atlantic Ocean by herself on a ship full of strangers.  The voyage cannot end soon enough for her.  Charlotte has no idea that her time aboard the </a:t>
            </a:r>
            <a:r>
              <a:rPr lang="en-US" i="1" dirty="0" smtClean="0"/>
              <a:t>Seahawk</a:t>
            </a:r>
            <a:r>
              <a:rPr lang="en-US" dirty="0" smtClean="0"/>
              <a:t> will change her life forever.</a:t>
            </a:r>
            <a:endParaRPr lang="en-US" i="1" dirty="0"/>
          </a:p>
        </p:txBody>
      </p:sp>
      <p:sp>
        <p:nvSpPr>
          <p:cNvPr id="3" name="Title 2"/>
          <p:cNvSpPr>
            <a:spLocks noGrp="1"/>
          </p:cNvSpPr>
          <p:nvPr>
            <p:ph type="title"/>
          </p:nvPr>
        </p:nvSpPr>
        <p:spPr>
          <a:xfrm>
            <a:off x="381000" y="228600"/>
            <a:ext cx="8305800" cy="914400"/>
          </a:xfrm>
        </p:spPr>
        <p:txBody>
          <a:bodyPr>
            <a:noAutofit/>
          </a:bodyPr>
          <a:lstStyle/>
          <a:p>
            <a:pPr fontAlgn="auto">
              <a:spcAft>
                <a:spcPts val="0"/>
              </a:spcAft>
              <a:defRPr/>
            </a:pPr>
            <a:r>
              <a:rPr sz="7200" smtClean="0">
                <a:latin typeface="Freestyle Script" pitchFamily="66" charset="0"/>
              </a:rPr>
              <a:t>The Story…</a:t>
            </a:r>
            <a:endParaRPr sz="7200">
              <a:latin typeface="Freestyle Script"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524000"/>
            <a:ext cx="8229600" cy="4953000"/>
          </a:xfrm>
        </p:spPr>
        <p:txBody>
          <a:bodyPr/>
          <a:lstStyle/>
          <a:p>
            <a:r>
              <a:rPr lang="en-US" smtClean="0"/>
              <a:t>Originally, Avi did not plan to focus this novel on one character.  When he began to write, he was planning to create a mystery novel.  He even titled his work-in-progress “The Seahawk.”  However, in working on the book, Avi found that he was drawn to the character of Charlotte.  He began to care about how events might affect her.  The element of mystery then became secondary to the story of Charlotte.  </a:t>
            </a:r>
            <a:br>
              <a:rPr lang="en-US" smtClean="0"/>
            </a:br>
            <a:endParaRPr lang="en-US" smtClean="0"/>
          </a:p>
          <a:p>
            <a:r>
              <a:rPr lang="en-US" smtClean="0"/>
              <a:t>Charlotte, like other characters in Avi’s writing, struggles to find her true self in a world that is not always flexible and kind.</a:t>
            </a:r>
          </a:p>
        </p:txBody>
      </p:sp>
      <p:sp>
        <p:nvSpPr>
          <p:cNvPr id="3" name="Title 2"/>
          <p:cNvSpPr>
            <a:spLocks noGrp="1"/>
          </p:cNvSpPr>
          <p:nvPr>
            <p:ph type="title"/>
          </p:nvPr>
        </p:nvSpPr>
        <p:spPr/>
        <p:txBody>
          <a:bodyPr/>
          <a:lstStyle/>
          <a:p>
            <a:pPr fontAlgn="auto">
              <a:spcAft>
                <a:spcPts val="0"/>
              </a:spcAft>
              <a:defRPr/>
            </a:pPr>
            <a:r>
              <a:rPr smtClean="0"/>
              <a:t>Element of Mystery…</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Content Placeholder 1"/>
          <p:cNvSpPr>
            <a:spLocks noGrp="1"/>
          </p:cNvSpPr>
          <p:nvPr>
            <p:ph idx="1"/>
          </p:nvPr>
        </p:nvSpPr>
        <p:spPr/>
        <p:txBody>
          <a:bodyPr/>
          <a:lstStyle/>
          <a:p>
            <a:r>
              <a:rPr lang="en-US" dirty="0" smtClean="0"/>
              <a:t>Suspense, vivid details, the believable characterization of Charlotte and others, and the emotional impact of its ending have earned this novel much critical praise and several awards.</a:t>
            </a:r>
            <a:br>
              <a:rPr lang="en-US" dirty="0" smtClean="0"/>
            </a:br>
            <a:endParaRPr lang="en-US" dirty="0" smtClean="0"/>
          </a:p>
          <a:p>
            <a:r>
              <a:rPr lang="en-US" dirty="0" smtClean="0"/>
              <a:t>One reviewer described the book as a “sensuous novel evoking the sights, sounds, and smells of the ship and the sea; the moods of captain and crew;…and the nature of friendship and loyalty.”</a:t>
            </a:r>
          </a:p>
          <a:p>
            <a:endParaRPr lang="en-US" dirty="0" smtClean="0"/>
          </a:p>
        </p:txBody>
      </p:sp>
      <p:sp>
        <p:nvSpPr>
          <p:cNvPr id="3" name="Title 2"/>
          <p:cNvSpPr>
            <a:spLocks noGrp="1"/>
          </p:cNvSpPr>
          <p:nvPr>
            <p:ph type="title"/>
          </p:nvPr>
        </p:nvSpPr>
        <p:spPr/>
        <p:txBody>
          <a:bodyPr/>
          <a:lstStyle/>
          <a:p>
            <a:pPr fontAlgn="auto">
              <a:spcAft>
                <a:spcPts val="0"/>
              </a:spcAft>
              <a:defRPr/>
            </a:pPr>
            <a:r>
              <a:rPr smtClean="0"/>
              <a:t>Critics Say…</a:t>
            </a:r>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Paper">
  <a:themeElements>
    <a:clrScheme name="Paper">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Paper">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Paper">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1997</TotalTime>
  <Words>2358</Words>
  <Application>Microsoft Office PowerPoint</Application>
  <PresentationFormat>On-screen Show (4:3)</PresentationFormat>
  <Paragraphs>134</Paragraphs>
  <Slides>25</Slides>
  <Notes>0</Notes>
  <HiddenSlides>0</HiddenSlides>
  <MMClips>0</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Paper</vt:lpstr>
      <vt:lpstr>True Confessions of Charlotte Doyle</vt:lpstr>
      <vt:lpstr>     “        “I want my readers to feel, to think, sometimes to laugh.  But most of all I want them to enjoy a good read.” - Avi</vt:lpstr>
      <vt:lpstr>…Discouraged???…</vt:lpstr>
      <vt:lpstr>…and…</vt:lpstr>
      <vt:lpstr>Introducing the Novel…</vt:lpstr>
      <vt:lpstr>Slide 6</vt:lpstr>
      <vt:lpstr>The Story…</vt:lpstr>
      <vt:lpstr>Element of Mystery…</vt:lpstr>
      <vt:lpstr>Critics Say…</vt:lpstr>
      <vt:lpstr>The Time and Place…</vt:lpstr>
      <vt:lpstr>A Little History…</vt:lpstr>
      <vt:lpstr>What did this mean?</vt:lpstr>
      <vt:lpstr>Chapters 1-8</vt:lpstr>
      <vt:lpstr>Literary Technique FORESHADOWING</vt:lpstr>
      <vt:lpstr>Ch. 1-8 Vocabulary</vt:lpstr>
      <vt:lpstr>Slide 16</vt:lpstr>
      <vt:lpstr>Chapters 9-15</vt:lpstr>
      <vt:lpstr>Literary Technique INTERNAL &amp; EXTERNAL CONFLICT</vt:lpstr>
      <vt:lpstr>Ch. 9-15 Vocabulary</vt:lpstr>
      <vt:lpstr>Slide 20</vt:lpstr>
      <vt:lpstr>Slide 21</vt:lpstr>
      <vt:lpstr>Chapters 16-22</vt:lpstr>
      <vt:lpstr>Free States and Slave States</vt:lpstr>
      <vt:lpstr>Ch. 16-22 Vocabulary</vt:lpstr>
      <vt:lpstr>Slide 25</vt:lpstr>
    </vt:vector>
  </TitlesOfParts>
  <Company>SCHOOLS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True Confessions of Charlotte Doyle</dc:title>
  <dc:creator>poweruser</dc:creator>
  <cp:lastModifiedBy>DBilleaud</cp:lastModifiedBy>
  <cp:revision>42</cp:revision>
  <dcterms:created xsi:type="dcterms:W3CDTF">2009-08-30T04:03:15Z</dcterms:created>
  <dcterms:modified xsi:type="dcterms:W3CDTF">2009-09-09T17:38:22Z</dcterms:modified>
</cp:coreProperties>
</file>